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92" r:id="rId1"/>
  </p:sldMasterIdLst>
  <p:notesMasterIdLst>
    <p:notesMasterId r:id="rId33"/>
  </p:notesMasterIdLst>
  <p:handoutMasterIdLst>
    <p:handoutMasterId r:id="rId34"/>
  </p:handoutMasterIdLst>
  <p:sldIdLst>
    <p:sldId id="539" r:id="rId2"/>
    <p:sldId id="541" r:id="rId3"/>
    <p:sldId id="542" r:id="rId4"/>
    <p:sldId id="543" r:id="rId5"/>
    <p:sldId id="545" r:id="rId6"/>
    <p:sldId id="599" r:id="rId7"/>
    <p:sldId id="600" r:id="rId8"/>
    <p:sldId id="601" r:id="rId9"/>
    <p:sldId id="598" r:id="rId10"/>
    <p:sldId id="607" r:id="rId11"/>
    <p:sldId id="608" r:id="rId12"/>
    <p:sldId id="609" r:id="rId13"/>
    <p:sldId id="610" r:id="rId14"/>
    <p:sldId id="614" r:id="rId15"/>
    <p:sldId id="615" r:id="rId16"/>
    <p:sldId id="616" r:id="rId17"/>
    <p:sldId id="617" r:id="rId18"/>
    <p:sldId id="613" r:id="rId19"/>
    <p:sldId id="602" r:id="rId20"/>
    <p:sldId id="595" r:id="rId21"/>
    <p:sldId id="588" r:id="rId22"/>
    <p:sldId id="589" r:id="rId23"/>
    <p:sldId id="596" r:id="rId24"/>
    <p:sldId id="592" r:id="rId25"/>
    <p:sldId id="593" r:id="rId26"/>
    <p:sldId id="590" r:id="rId27"/>
    <p:sldId id="597" r:id="rId28"/>
    <p:sldId id="591" r:id="rId29"/>
    <p:sldId id="603" r:id="rId30"/>
    <p:sldId id="604" r:id="rId31"/>
    <p:sldId id="605" r:id="rId32"/>
  </p:sldIdLst>
  <p:sldSz cx="9144000" cy="6858000" type="screen4x3"/>
  <p:notesSz cx="7099300" cy="10234613"/>
  <p:embeddedFontLst>
    <p:embeddedFont>
      <p:font typeface="Garamond" panose="02020404030301010803" pitchFamily="18" charset="0"/>
      <p:regular r:id="rId35"/>
      <p:bold r:id="rId36"/>
      <p:italic r:id="rId37"/>
    </p:embeddedFont>
    <p:embeddedFont>
      <p:font typeface="Cambria Math" panose="02040503050406030204" pitchFamily="18" charset="0"/>
      <p:regular r:id="rId38"/>
    </p:embeddedFont>
    <p:embeddedFont>
      <p:font typeface="Calibri" panose="020F0502020204030204" pitchFamily="34" charset="0"/>
      <p:regular r:id="rId39"/>
      <p:bold r:id="rId40"/>
      <p:italic r:id="rId41"/>
      <p:boldItalic r:id="rId42"/>
    </p:embeddedFont>
  </p:embeddedFontLst>
  <p:custDataLst>
    <p:tags r:id="rId43"/>
  </p:custDataLst>
  <p:defaultTextStyle>
    <a:defPPr>
      <a:defRPr lang="en-US"/>
    </a:defPPr>
    <a:lvl1pPr algn="l" rtl="0" fontAlgn="base">
      <a:spcBef>
        <a:spcPct val="0"/>
      </a:spcBef>
      <a:spcAft>
        <a:spcPct val="0"/>
      </a:spcAft>
      <a:defRPr kern="1200">
        <a:solidFill>
          <a:schemeClr val="tx1"/>
        </a:solidFill>
        <a:latin typeface="Garamond" pitchFamily="18" charset="0"/>
        <a:ea typeface="+mn-ea"/>
        <a:cs typeface="Arial" charset="0"/>
      </a:defRPr>
    </a:lvl1pPr>
    <a:lvl2pPr marL="457200" algn="l" rtl="0" fontAlgn="base">
      <a:spcBef>
        <a:spcPct val="0"/>
      </a:spcBef>
      <a:spcAft>
        <a:spcPct val="0"/>
      </a:spcAft>
      <a:defRPr kern="1200">
        <a:solidFill>
          <a:schemeClr val="tx1"/>
        </a:solidFill>
        <a:latin typeface="Garamond" pitchFamily="18" charset="0"/>
        <a:ea typeface="+mn-ea"/>
        <a:cs typeface="Arial" charset="0"/>
      </a:defRPr>
    </a:lvl2pPr>
    <a:lvl3pPr marL="914400" algn="l" rtl="0" fontAlgn="base">
      <a:spcBef>
        <a:spcPct val="0"/>
      </a:spcBef>
      <a:spcAft>
        <a:spcPct val="0"/>
      </a:spcAft>
      <a:defRPr kern="1200">
        <a:solidFill>
          <a:schemeClr val="tx1"/>
        </a:solidFill>
        <a:latin typeface="Garamond" pitchFamily="18" charset="0"/>
        <a:ea typeface="+mn-ea"/>
        <a:cs typeface="Arial" charset="0"/>
      </a:defRPr>
    </a:lvl3pPr>
    <a:lvl4pPr marL="1371600" algn="l" rtl="0" fontAlgn="base">
      <a:spcBef>
        <a:spcPct val="0"/>
      </a:spcBef>
      <a:spcAft>
        <a:spcPct val="0"/>
      </a:spcAft>
      <a:defRPr kern="1200">
        <a:solidFill>
          <a:schemeClr val="tx1"/>
        </a:solidFill>
        <a:latin typeface="Garamond" pitchFamily="18" charset="0"/>
        <a:ea typeface="+mn-ea"/>
        <a:cs typeface="Arial" charset="0"/>
      </a:defRPr>
    </a:lvl4pPr>
    <a:lvl5pPr marL="1828800" algn="l" rtl="0" fontAlgn="base">
      <a:spcBef>
        <a:spcPct val="0"/>
      </a:spcBef>
      <a:spcAft>
        <a:spcPct val="0"/>
      </a:spcAft>
      <a:defRPr kern="1200">
        <a:solidFill>
          <a:schemeClr val="tx1"/>
        </a:solidFill>
        <a:latin typeface="Garamond" pitchFamily="18" charset="0"/>
        <a:ea typeface="+mn-ea"/>
        <a:cs typeface="Arial" charset="0"/>
      </a:defRPr>
    </a:lvl5pPr>
    <a:lvl6pPr marL="2286000" algn="l" defTabSz="914400" rtl="0" eaLnBrk="1" latinLnBrk="0" hangingPunct="1">
      <a:defRPr kern="1200">
        <a:solidFill>
          <a:schemeClr val="tx1"/>
        </a:solidFill>
        <a:latin typeface="Garamond" pitchFamily="18" charset="0"/>
        <a:ea typeface="+mn-ea"/>
        <a:cs typeface="Arial" charset="0"/>
      </a:defRPr>
    </a:lvl6pPr>
    <a:lvl7pPr marL="2743200" algn="l" defTabSz="914400" rtl="0" eaLnBrk="1" latinLnBrk="0" hangingPunct="1">
      <a:defRPr kern="1200">
        <a:solidFill>
          <a:schemeClr val="tx1"/>
        </a:solidFill>
        <a:latin typeface="Garamond" pitchFamily="18" charset="0"/>
        <a:ea typeface="+mn-ea"/>
        <a:cs typeface="Arial" charset="0"/>
      </a:defRPr>
    </a:lvl7pPr>
    <a:lvl8pPr marL="3200400" algn="l" defTabSz="914400" rtl="0" eaLnBrk="1" latinLnBrk="0" hangingPunct="1">
      <a:defRPr kern="1200">
        <a:solidFill>
          <a:schemeClr val="tx1"/>
        </a:solidFill>
        <a:latin typeface="Garamond" pitchFamily="18" charset="0"/>
        <a:ea typeface="+mn-ea"/>
        <a:cs typeface="Arial" charset="0"/>
      </a:defRPr>
    </a:lvl8pPr>
    <a:lvl9pPr marL="3657600" algn="l" defTabSz="914400" rtl="0" eaLnBrk="1" latinLnBrk="0" hangingPunct="1">
      <a:defRPr kern="1200">
        <a:solidFill>
          <a:schemeClr val="tx1"/>
        </a:solidFill>
        <a:latin typeface="Garamond" pitchFamily="18"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00FF00"/>
    <a:srgbClr val="FFFFFF"/>
    <a:srgbClr val="92D050"/>
    <a:srgbClr val="FFCC00"/>
    <a:srgbClr val="00FFFF"/>
    <a:srgbClr val="000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780" autoAdjust="0"/>
    <p:restoredTop sz="84800" autoAdjust="0"/>
  </p:normalViewPr>
  <p:slideViewPr>
    <p:cSldViewPr snapToGrid="0">
      <p:cViewPr varScale="1">
        <p:scale>
          <a:sx n="96" d="100"/>
          <a:sy n="96" d="100"/>
        </p:scale>
        <p:origin x="-126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40"/>
    </p:cViewPr>
  </p:sorterViewPr>
  <p:notesViewPr>
    <p:cSldViewPr snapToGrid="0">
      <p:cViewPr varScale="1">
        <p:scale>
          <a:sx n="77" d="100"/>
          <a:sy n="77" d="100"/>
        </p:scale>
        <p:origin x="-3270" y="-90"/>
      </p:cViewPr>
      <p:guideLst>
        <p:guide orient="horz" pos="3223"/>
        <p:guide pos="2236"/>
      </p:guideLst>
    </p:cSldViewPr>
  </p:notes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oleObject" Target="file:///D:\lum\research\13_07_17_JCATI\dev\JCATI2013\TechnicalDataPackage\UserStories\user_stori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ja-JP"/>
            </a:pPr>
            <a:r>
              <a:rPr lang="en-US"/>
              <a:t>User Story Points for CAPlugin</a:t>
            </a:r>
            <a:r>
              <a:rPr lang="en-US" baseline="0"/>
              <a:t> Team</a:t>
            </a:r>
            <a:endParaRPr lang="en-US"/>
          </a:p>
        </c:rich>
      </c:tx>
      <c:layout/>
      <c:overlay val="0"/>
    </c:title>
    <c:autoTitleDeleted val="0"/>
    <c:plotArea>
      <c:layout/>
      <c:scatterChart>
        <c:scatterStyle val="lineMarker"/>
        <c:varyColors val="0"/>
        <c:ser>
          <c:idx val="0"/>
          <c:order val="0"/>
          <c:tx>
            <c:v>Accepted</c:v>
          </c:tx>
          <c:spPr>
            <a:ln>
              <a:solidFill>
                <a:srgbClr val="92D050"/>
              </a:solidFill>
            </a:ln>
          </c:spPr>
          <c:marker>
            <c:spPr>
              <a:solidFill>
                <a:srgbClr val="92D050"/>
              </a:solidFill>
              <a:ln>
                <a:solidFill>
                  <a:srgbClr val="92D050"/>
                </a:solidFill>
              </a:ln>
            </c:spPr>
          </c:marker>
          <c:xVal>
            <c:numRef>
              <c:f>sprint_metrics!$A$2:$A$11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sprint_metrics!$C$2:$C$11</c:f>
              <c:numCache>
                <c:formatCode>General</c:formatCode>
                <c:ptCount val="10"/>
                <c:pt idx="0">
                  <c:v>29</c:v>
                </c:pt>
                <c:pt idx="1">
                  <c:v>49</c:v>
                </c:pt>
                <c:pt idx="2">
                  <c:v>56</c:v>
                </c:pt>
                <c:pt idx="3">
                  <c:v>125</c:v>
                </c:pt>
                <c:pt idx="4">
                  <c:v>32</c:v>
                </c:pt>
                <c:pt idx="5">
                  <c:v>68</c:v>
                </c:pt>
                <c:pt idx="6">
                  <c:v>97</c:v>
                </c:pt>
                <c:pt idx="7">
                  <c:v>96</c:v>
                </c:pt>
                <c:pt idx="8">
                  <c:v>42</c:v>
                </c:pt>
                <c:pt idx="9">
                  <c:v>49</c:v>
                </c:pt>
              </c:numCache>
            </c:numRef>
          </c:yVal>
          <c:smooth val="0"/>
        </c:ser>
        <c:ser>
          <c:idx val="2"/>
          <c:order val="1"/>
          <c:tx>
            <c:v>Blocked</c:v>
          </c:tx>
          <c:spPr>
            <a:ln>
              <a:solidFill>
                <a:srgbClr val="FF0000"/>
              </a:solidFill>
            </a:ln>
          </c:spPr>
          <c:marker>
            <c:spPr>
              <a:solidFill>
                <a:srgbClr val="FF0000"/>
              </a:solidFill>
              <a:ln>
                <a:solidFill>
                  <a:srgbClr val="FF0000"/>
                </a:solidFill>
              </a:ln>
            </c:spPr>
          </c:marker>
          <c:xVal>
            <c:numRef>
              <c:f>sprint_metrics!$A$2:$A$11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sprint_metrics!$E$2:$E$11</c:f>
              <c:numCache>
                <c:formatCode>General</c:formatCode>
                <c:ptCount val="10"/>
                <c:pt idx="0">
                  <c:v>0</c:v>
                </c:pt>
                <c:pt idx="1">
                  <c:v>11</c:v>
                </c:pt>
                <c:pt idx="2">
                  <c:v>18</c:v>
                </c:pt>
                <c:pt idx="3">
                  <c:v>18</c:v>
                </c:pt>
                <c:pt idx="4">
                  <c:v>20</c:v>
                </c:pt>
                <c:pt idx="5">
                  <c:v>24</c:v>
                </c:pt>
                <c:pt idx="6">
                  <c:v>28</c:v>
                </c:pt>
                <c:pt idx="7">
                  <c:v>9</c:v>
                </c:pt>
                <c:pt idx="8">
                  <c:v>18</c:v>
                </c:pt>
                <c:pt idx="9">
                  <c:v>21</c:v>
                </c:pt>
              </c:numCache>
            </c:numRef>
          </c:yVal>
          <c:smooth val="0"/>
        </c:ser>
        <c:ser>
          <c:idx val="1"/>
          <c:order val="2"/>
          <c:tx>
            <c:v>Descoped</c:v>
          </c:tx>
          <c:spPr>
            <a:ln>
              <a:solidFill>
                <a:schemeClr val="accent1"/>
              </a:solidFill>
            </a:ln>
          </c:spPr>
          <c:marker>
            <c:spPr>
              <a:solidFill>
                <a:schemeClr val="accent1"/>
              </a:solidFill>
              <a:ln>
                <a:solidFill>
                  <a:schemeClr val="accent1"/>
                </a:solidFill>
              </a:ln>
            </c:spPr>
          </c:marker>
          <c:xVal>
            <c:numRef>
              <c:f>sprint_metrics!$A$2:$A$11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sprint_metrics!$D$2:$D$11</c:f>
              <c:numCache>
                <c:formatCode>General</c:formatCode>
                <c:ptCount val="10"/>
                <c:pt idx="0">
                  <c:v>20</c:v>
                </c:pt>
                <c:pt idx="1">
                  <c:v>2</c:v>
                </c:pt>
                <c:pt idx="2">
                  <c:v>21</c:v>
                </c:pt>
                <c:pt idx="3">
                  <c:v>29</c:v>
                </c:pt>
                <c:pt idx="4">
                  <c:v>77</c:v>
                </c:pt>
                <c:pt idx="5">
                  <c:v>62</c:v>
                </c:pt>
                <c:pt idx="6">
                  <c:v>48</c:v>
                </c:pt>
                <c:pt idx="7">
                  <c:v>45</c:v>
                </c:pt>
                <c:pt idx="8">
                  <c:v>15</c:v>
                </c:pt>
                <c:pt idx="9">
                  <c:v>33</c:v>
                </c:pt>
              </c:numCache>
            </c:numRef>
          </c:yVal>
          <c:smooth val="0"/>
        </c:ser>
        <c:dLbls>
          <c:showLegendKey val="0"/>
          <c:showVal val="0"/>
          <c:showCatName val="0"/>
          <c:showSerName val="0"/>
          <c:showPercent val="0"/>
          <c:showBubbleSize val="0"/>
        </c:dLbls>
        <c:axId val="105904384"/>
        <c:axId val="110920064"/>
      </c:scatterChart>
      <c:valAx>
        <c:axId val="105904384"/>
        <c:scaling>
          <c:orientation val="minMax"/>
          <c:max val="12"/>
          <c:min val="1"/>
        </c:scaling>
        <c:delete val="0"/>
        <c:axPos val="b"/>
        <c:majorGridlines/>
        <c:numFmt formatCode="General" sourceLinked="1"/>
        <c:majorTickMark val="out"/>
        <c:minorTickMark val="none"/>
        <c:tickLblPos val="nextTo"/>
        <c:txPr>
          <a:bodyPr/>
          <a:lstStyle/>
          <a:p>
            <a:pPr>
              <a:defRPr lang="ja-JP"/>
            </a:pPr>
            <a:endParaRPr lang="en-US"/>
          </a:p>
        </c:txPr>
        <c:crossAx val="110920064"/>
        <c:crosses val="autoZero"/>
        <c:crossBetween val="midCat"/>
        <c:majorUnit val="1"/>
        <c:minorUnit val="1"/>
      </c:valAx>
      <c:valAx>
        <c:axId val="110920064"/>
        <c:scaling>
          <c:orientation val="minMax"/>
        </c:scaling>
        <c:delete val="0"/>
        <c:axPos val="l"/>
        <c:majorGridlines/>
        <c:numFmt formatCode="General" sourceLinked="1"/>
        <c:majorTickMark val="out"/>
        <c:minorTickMark val="none"/>
        <c:tickLblPos val="nextTo"/>
        <c:txPr>
          <a:bodyPr/>
          <a:lstStyle/>
          <a:p>
            <a:pPr>
              <a:defRPr lang="ja-JP"/>
            </a:pPr>
            <a:endParaRPr lang="en-US"/>
          </a:p>
        </c:txPr>
        <c:crossAx val="105904384"/>
        <c:crosses val="autoZero"/>
        <c:crossBetween val="midCat"/>
      </c:valAx>
    </c:plotArea>
    <c:legend>
      <c:legendPos val="r"/>
      <c:layout/>
      <c:overlay val="0"/>
      <c:txPr>
        <a:bodyPr/>
        <a:lstStyle/>
        <a:p>
          <a:pPr>
            <a:defRPr lang="ja-JP"/>
          </a:pPr>
          <a:endParaRPr lang="en-US"/>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763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cs typeface="+mn-cs"/>
              </a:defRPr>
            </a:lvl1pPr>
          </a:lstStyle>
          <a:p>
            <a:pPr>
              <a:defRPr/>
            </a:pPr>
            <a:endParaRPr lang="en-US"/>
          </a:p>
        </p:txBody>
      </p:sp>
      <p:sp>
        <p:nvSpPr>
          <p:cNvPr id="837635"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cs typeface="+mn-cs"/>
              </a:defRPr>
            </a:lvl1pPr>
          </a:lstStyle>
          <a:p>
            <a:pPr>
              <a:defRPr/>
            </a:pPr>
            <a:endParaRPr lang="en-US"/>
          </a:p>
        </p:txBody>
      </p:sp>
      <p:sp>
        <p:nvSpPr>
          <p:cNvPr id="837636"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cs typeface="+mn-cs"/>
              </a:defRPr>
            </a:lvl1pPr>
          </a:lstStyle>
          <a:p>
            <a:pPr>
              <a:defRPr/>
            </a:pPr>
            <a:endParaRPr lang="en-US"/>
          </a:p>
        </p:txBody>
      </p:sp>
      <p:sp>
        <p:nvSpPr>
          <p:cNvPr id="837637"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New Roman" pitchFamily="18" charset="0"/>
                <a:cs typeface="+mn-cs"/>
              </a:defRPr>
            </a:lvl1pPr>
          </a:lstStyle>
          <a:p>
            <a:pPr>
              <a:defRPr/>
            </a:pPr>
            <a:fld id="{4C38E2BE-52E3-4BC1-A09A-E849AD086ADB}" type="slidenum">
              <a:rPr lang="en-US"/>
              <a:pPr>
                <a:defRPr/>
              </a:pPr>
              <a:t>‹#›</a:t>
            </a:fld>
            <a:endParaRPr lang="en-US"/>
          </a:p>
        </p:txBody>
      </p:sp>
    </p:spTree>
    <p:extLst>
      <p:ext uri="{BB962C8B-B14F-4D97-AF65-F5344CB8AC3E}">
        <p14:creationId xmlns:p14="http://schemas.microsoft.com/office/powerpoint/2010/main" val="1021772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itchFamily="18" charset="0"/>
                <a:cs typeface="+mn-cs"/>
              </a:defRPr>
            </a:lvl1pPr>
          </a:lstStyle>
          <a:p>
            <a:pPr>
              <a:defRPr/>
            </a:pPr>
            <a:endParaRPr lang="en-US"/>
          </a:p>
        </p:txBody>
      </p:sp>
      <p:sp>
        <p:nvSpPr>
          <p:cNvPr id="18329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8" charset="0"/>
                <a:cs typeface="+mn-cs"/>
              </a:defRPr>
            </a:lvl1pPr>
          </a:lstStyle>
          <a:p>
            <a:pPr>
              <a:defRPr/>
            </a:pPr>
            <a:endParaRPr lang="en-US"/>
          </a:p>
        </p:txBody>
      </p:sp>
      <p:sp>
        <p:nvSpPr>
          <p:cNvPr id="19460"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30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330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itchFamily="18" charset="0"/>
                <a:cs typeface="+mn-cs"/>
              </a:defRPr>
            </a:lvl1pPr>
          </a:lstStyle>
          <a:p>
            <a:pPr>
              <a:defRPr/>
            </a:pPr>
            <a:endParaRPr lang="en-US"/>
          </a:p>
        </p:txBody>
      </p:sp>
      <p:sp>
        <p:nvSpPr>
          <p:cNvPr id="18330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a:latin typeface="Times New Roman" pitchFamily="18" charset="0"/>
                <a:cs typeface="+mn-cs"/>
              </a:defRPr>
            </a:lvl1pPr>
          </a:lstStyle>
          <a:p>
            <a:pPr>
              <a:defRPr/>
            </a:pPr>
            <a:fld id="{8980FB03-8C55-4D25-8FDB-A8A52E0D8721}" type="slidenum">
              <a:rPr lang="en-US"/>
              <a:pPr>
                <a:defRPr/>
              </a:pPr>
              <a:t>‹#›</a:t>
            </a:fld>
            <a:endParaRPr lang="en-US"/>
          </a:p>
        </p:txBody>
      </p:sp>
    </p:spTree>
    <p:extLst>
      <p:ext uri="{BB962C8B-B14F-4D97-AF65-F5344CB8AC3E}">
        <p14:creationId xmlns:p14="http://schemas.microsoft.com/office/powerpoint/2010/main" val="21857015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008ADA49-476F-4090-84F4-5CCBA33F46E6}" type="slidenum">
              <a:rPr lang="en-US" smtClean="0">
                <a:latin typeface="Times New Roman" pitchFamily="18" charset="0"/>
              </a:rPr>
              <a:pPr>
                <a:defRPr/>
              </a:pPr>
              <a:t>1</a:t>
            </a:fld>
            <a:endParaRPr lang="en-US" smtClean="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0348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10</a:t>
            </a:fld>
            <a:endParaRPr lang="en-US"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70230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11</a:t>
            </a:fld>
            <a:endParaRPr lang="en-US"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07708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12</a:t>
            </a:fld>
            <a:endParaRPr lang="en-US"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0169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13</a:t>
            </a:fld>
            <a:endParaRPr lang="en-US"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80354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14</a:t>
            </a:fld>
            <a:endParaRPr lang="en-US" dirty="0"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01650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15</a:t>
            </a:fld>
            <a:endParaRPr lang="en-US" dirty="0"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786645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16</a:t>
            </a:fld>
            <a:endParaRPr lang="en-US" dirty="0"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030307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17</a:t>
            </a:fld>
            <a:endParaRPr lang="en-US" dirty="0"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5995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53712DB6-0B61-4571-9B84-C4327747DCB9}" type="slidenum">
              <a:rPr lang="en-US" smtClean="0">
                <a:latin typeface="Times New Roman" pitchFamily="18" charset="0"/>
              </a:rPr>
              <a:pPr>
                <a:defRPr/>
              </a:pPr>
              <a:t>18</a:t>
            </a:fld>
            <a:endParaRPr lang="en-US"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31277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6A1D2DDD-F2FB-4AF2-8F6F-3B11049BBD3D}" type="slidenum">
              <a:rPr lang="en-US" smtClean="0">
                <a:latin typeface="Times New Roman" pitchFamily="18" charset="0"/>
              </a:rPr>
              <a:pPr>
                <a:defRPr/>
              </a:pPr>
              <a:t>19</a:t>
            </a:fld>
            <a:endParaRPr lang="en-US" smtClean="0">
              <a:latin typeface="Times New Roman"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5745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8C221C85-A71C-497D-9902-23377A926983}" type="slidenum">
              <a:rPr lang="en-US" smtClean="0">
                <a:latin typeface="Times New Roman" pitchFamily="18" charset="0"/>
              </a:rPr>
              <a:pPr>
                <a:defRPr/>
              </a:pPr>
              <a:t>2</a:t>
            </a:fld>
            <a:endParaRPr lang="en-US" smtClean="0">
              <a:latin typeface="Times New Roman"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08514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itchFamily="18" charset="0"/>
              </a:defRPr>
            </a:lvl1pPr>
            <a:lvl2pPr marL="742950" indent="-285750" defTabSz="966788">
              <a:spcBef>
                <a:spcPct val="30000"/>
              </a:spcBef>
              <a:defRPr sz="1200">
                <a:solidFill>
                  <a:schemeClr val="tx1"/>
                </a:solidFill>
                <a:latin typeface="Times New Roman" pitchFamily="18" charset="0"/>
              </a:defRPr>
            </a:lvl2pPr>
            <a:lvl3pPr marL="1143000" indent="-228600" defTabSz="966788">
              <a:spcBef>
                <a:spcPct val="30000"/>
              </a:spcBef>
              <a:defRPr sz="1200">
                <a:solidFill>
                  <a:schemeClr val="tx1"/>
                </a:solidFill>
                <a:latin typeface="Times New Roman" pitchFamily="18" charset="0"/>
              </a:defRPr>
            </a:lvl3pPr>
            <a:lvl4pPr marL="1600200" indent="-228600" defTabSz="966788">
              <a:spcBef>
                <a:spcPct val="30000"/>
              </a:spcBef>
              <a:defRPr sz="1200">
                <a:solidFill>
                  <a:schemeClr val="tx1"/>
                </a:solidFill>
                <a:latin typeface="Times New Roman" pitchFamily="18" charset="0"/>
              </a:defRPr>
            </a:lvl4pPr>
            <a:lvl5pPr marL="2057400" indent="-228600" defTabSz="966788">
              <a:spcBef>
                <a:spcPct val="30000"/>
              </a:spcBef>
              <a:defRPr sz="1200">
                <a:solidFill>
                  <a:schemeClr val="tx1"/>
                </a:solidFill>
                <a:latin typeface="Times New Roman" pitchFamily="18" charset="0"/>
              </a:defRPr>
            </a:lvl5pPr>
            <a:lvl6pPr marL="2514600" indent="-228600" defTabSz="966788" eaLnBrk="0" fontAlgn="base" hangingPunct="0">
              <a:spcBef>
                <a:spcPct val="30000"/>
              </a:spcBef>
              <a:spcAft>
                <a:spcPct val="0"/>
              </a:spcAft>
              <a:defRPr sz="1200">
                <a:solidFill>
                  <a:schemeClr val="tx1"/>
                </a:solidFill>
                <a:latin typeface="Times New Roman" pitchFamily="18" charset="0"/>
              </a:defRPr>
            </a:lvl6pPr>
            <a:lvl7pPr marL="2971800" indent="-228600" defTabSz="966788" eaLnBrk="0" fontAlgn="base" hangingPunct="0">
              <a:spcBef>
                <a:spcPct val="30000"/>
              </a:spcBef>
              <a:spcAft>
                <a:spcPct val="0"/>
              </a:spcAft>
              <a:defRPr sz="1200">
                <a:solidFill>
                  <a:schemeClr val="tx1"/>
                </a:solidFill>
                <a:latin typeface="Times New Roman" pitchFamily="18" charset="0"/>
              </a:defRPr>
            </a:lvl7pPr>
            <a:lvl8pPr marL="3429000" indent="-228600" defTabSz="966788" eaLnBrk="0" fontAlgn="base" hangingPunct="0">
              <a:spcBef>
                <a:spcPct val="30000"/>
              </a:spcBef>
              <a:spcAft>
                <a:spcPct val="0"/>
              </a:spcAft>
              <a:defRPr sz="1200">
                <a:solidFill>
                  <a:schemeClr val="tx1"/>
                </a:solidFill>
                <a:latin typeface="Times New Roman" pitchFamily="18" charset="0"/>
              </a:defRPr>
            </a:lvl8pPr>
            <a:lvl9pPr marL="3886200" indent="-228600" defTabSz="9667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C00CF77-D174-4339-8867-281CB656281B}" type="slidenum">
              <a:rPr lang="en-US" altLang="en-US" sz="1300"/>
              <a:pPr>
                <a:spcBef>
                  <a:spcPct val="0"/>
                </a:spcBef>
              </a:pPr>
              <a:t>20</a:t>
            </a:fld>
            <a:endParaRPr lang="en-US" altLang="en-US" sz="130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97558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48C2EE35-C942-4B69-8530-7A307FBF28D1}" type="slidenum">
              <a:rPr lang="en-US" smtClean="0">
                <a:latin typeface="Times New Roman" pitchFamily="18" charset="0"/>
              </a:rPr>
              <a:pPr>
                <a:defRPr/>
              </a:pPr>
              <a:t>21</a:t>
            </a:fld>
            <a:endParaRPr lang="en-US" smtClean="0">
              <a:latin typeface="Times New Roman"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273058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D3A98180-87F2-46EF-AB0A-A00984E6A3C0}" type="slidenum">
              <a:rPr lang="en-US" smtClean="0">
                <a:latin typeface="Times New Roman" pitchFamily="18" charset="0"/>
              </a:rPr>
              <a:pPr>
                <a:defRPr/>
              </a:pPr>
              <a:t>22</a:t>
            </a:fld>
            <a:endParaRPr lang="en-US" smtClean="0">
              <a:latin typeface="Times New Roman"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97870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D3A98180-87F2-46EF-AB0A-A00984E6A3C0}" type="slidenum">
              <a:rPr lang="en-US" smtClean="0">
                <a:latin typeface="Times New Roman" pitchFamily="18" charset="0"/>
              </a:rPr>
              <a:pPr>
                <a:defRPr/>
              </a:pPr>
              <a:t>23</a:t>
            </a:fld>
            <a:endParaRPr lang="en-US" smtClean="0">
              <a:latin typeface="Times New Roman"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75614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07EC6EF6-958A-4B6F-B224-59A39662A4D1}" type="slidenum">
              <a:rPr lang="en-US" smtClean="0">
                <a:latin typeface="Times New Roman" pitchFamily="18" charset="0"/>
              </a:rPr>
              <a:pPr>
                <a:defRPr/>
              </a:pPr>
              <a:t>24</a:t>
            </a:fld>
            <a:endParaRPr lang="en-US" smtClean="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91636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04A6DDF0-7413-49B8-AD0E-8BB8B81D223A}" type="slidenum">
              <a:rPr lang="en-US" smtClean="0">
                <a:latin typeface="Times New Roman" pitchFamily="18" charset="0"/>
              </a:rPr>
              <a:pPr>
                <a:defRPr/>
              </a:pPr>
              <a:t>25</a:t>
            </a:fld>
            <a:endParaRPr lang="en-US" smtClean="0">
              <a:latin typeface="Times New Roman"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35799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B875FF04-C2BC-4CA8-9795-4C4627A4E5D5}" type="slidenum">
              <a:rPr lang="en-US" smtClean="0">
                <a:latin typeface="Times New Roman" pitchFamily="18" charset="0"/>
              </a:rPr>
              <a:pPr>
                <a:defRPr/>
              </a:pPr>
              <a:t>26</a:t>
            </a:fld>
            <a:endParaRPr lang="en-US" smtClean="0">
              <a:latin typeface="Times New Roman" pitchFamily="18"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65054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D3A98180-87F2-46EF-AB0A-A00984E6A3C0}" type="slidenum">
              <a:rPr lang="en-US" smtClean="0">
                <a:latin typeface="Times New Roman" pitchFamily="18" charset="0"/>
              </a:rPr>
              <a:pPr>
                <a:defRPr/>
              </a:pPr>
              <a:t>27</a:t>
            </a:fld>
            <a:endParaRPr lang="en-US" smtClean="0">
              <a:latin typeface="Times New Roman"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40101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988E3A17-B744-484F-B683-76192CFB0841}" type="slidenum">
              <a:rPr lang="en-US" smtClean="0">
                <a:latin typeface="Times New Roman" pitchFamily="18" charset="0"/>
              </a:rPr>
              <a:pPr>
                <a:defRPr/>
              </a:pPr>
              <a:t>28</a:t>
            </a:fld>
            <a:endParaRPr lang="en-US" smtClean="0">
              <a:latin typeface="Times New Roman" pitchFamily="18"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81024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6A1D2DDD-F2FB-4AF2-8F6F-3B11049BBD3D}" type="slidenum">
              <a:rPr lang="en-US" smtClean="0">
                <a:latin typeface="Times New Roman" pitchFamily="18" charset="0"/>
              </a:rPr>
              <a:pPr>
                <a:defRPr/>
              </a:pPr>
              <a:t>29</a:t>
            </a:fld>
            <a:endParaRPr lang="en-US" smtClean="0">
              <a:latin typeface="Times New Roman"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66532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91E9FD94-F39E-4362-860E-8E862BAA5038}" type="slidenum">
              <a:rPr lang="en-US" smtClean="0">
                <a:latin typeface="Times New Roman" pitchFamily="18" charset="0"/>
              </a:rPr>
              <a:pPr>
                <a:defRPr/>
              </a:pPr>
              <a:t>3</a:t>
            </a:fld>
            <a:endParaRPr lang="en-US" smtClean="0">
              <a:latin typeface="Times New Roman" pitchFamily="18"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16241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7EA4113F-8461-47EE-ADF3-A3D0B3E3C048}" type="slidenum">
              <a:rPr lang="en-US" smtClean="0">
                <a:latin typeface="Times New Roman" pitchFamily="18" charset="0"/>
              </a:rPr>
              <a:pPr>
                <a:defRPr/>
              </a:pPr>
              <a:t>30</a:t>
            </a:fld>
            <a:endParaRPr lang="en-US" smtClean="0">
              <a:latin typeface="Times New Roman"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98689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B099900D-13C6-4A44-9B68-84FB7E3AB5AB}" type="slidenum">
              <a:rPr lang="en-US" smtClean="0">
                <a:latin typeface="Times New Roman" pitchFamily="18" charset="0"/>
              </a:rPr>
              <a:pPr>
                <a:defRPr/>
              </a:pPr>
              <a:t>31</a:t>
            </a:fld>
            <a:endParaRPr lang="en-US" smtClean="0">
              <a:latin typeface="Times New Roman"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77598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352A6127-B323-44CC-A93C-05C5629DD344}" type="slidenum">
              <a:rPr lang="en-US" smtClean="0">
                <a:latin typeface="Times New Roman" pitchFamily="18" charset="0"/>
              </a:rPr>
              <a:pPr>
                <a:defRPr/>
              </a:pPr>
              <a:t>4</a:t>
            </a:fld>
            <a:endParaRPr lang="en-US" smtClean="0">
              <a:latin typeface="Times New Roman"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0761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6A1D2DDD-F2FB-4AF2-8F6F-3B11049BBD3D}" type="slidenum">
              <a:rPr lang="en-US" smtClean="0">
                <a:latin typeface="Times New Roman" pitchFamily="18" charset="0"/>
              </a:rPr>
              <a:pPr>
                <a:defRPr/>
              </a:pPr>
              <a:t>5</a:t>
            </a:fld>
            <a:endParaRPr lang="en-US" smtClean="0">
              <a:latin typeface="Times New Roman"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43072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1E4FA4-68AE-418B-BFAE-1AC45342FF03}" type="slidenum">
              <a:rPr lang="en-US" smtClean="0"/>
              <a:pPr/>
              <a:t>6</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044664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1E4FA4-68AE-418B-BFAE-1AC45342FF03}" type="slidenum">
              <a:rPr lang="en-US" smtClean="0"/>
              <a:pPr/>
              <a:t>7</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680609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1E4FA4-68AE-418B-BFAE-1AC45342FF03}" type="slidenum">
              <a:rPr lang="en-US" smtClean="0"/>
              <a:pPr/>
              <a:t>8</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044664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p:spPr>
        <p:txBody>
          <a:bodyPr/>
          <a:lstStyle>
            <a:lvl1pPr defTabSz="966788" eaLnBrk="0" hangingPunct="0">
              <a:defRPr>
                <a:solidFill>
                  <a:schemeClr val="tx1"/>
                </a:solidFill>
                <a:latin typeface="Garamond" pitchFamily="18" charset="0"/>
              </a:defRPr>
            </a:lvl1pPr>
            <a:lvl2pPr marL="742950" indent="-285750" defTabSz="966788" eaLnBrk="0" hangingPunct="0">
              <a:defRPr>
                <a:solidFill>
                  <a:schemeClr val="tx1"/>
                </a:solidFill>
                <a:latin typeface="Garamond" pitchFamily="18" charset="0"/>
              </a:defRPr>
            </a:lvl2pPr>
            <a:lvl3pPr marL="1143000" indent="-228600" defTabSz="966788" eaLnBrk="0" hangingPunct="0">
              <a:defRPr>
                <a:solidFill>
                  <a:schemeClr val="tx1"/>
                </a:solidFill>
                <a:latin typeface="Garamond" pitchFamily="18" charset="0"/>
              </a:defRPr>
            </a:lvl3pPr>
            <a:lvl4pPr marL="1600200" indent="-228600" defTabSz="966788" eaLnBrk="0" hangingPunct="0">
              <a:defRPr>
                <a:solidFill>
                  <a:schemeClr val="tx1"/>
                </a:solidFill>
                <a:latin typeface="Garamond" pitchFamily="18" charset="0"/>
              </a:defRPr>
            </a:lvl4pPr>
            <a:lvl5pPr marL="2057400" indent="-228600" defTabSz="966788" eaLnBrk="0" hangingPunct="0">
              <a:defRPr>
                <a:solidFill>
                  <a:schemeClr val="tx1"/>
                </a:solidFill>
                <a:latin typeface="Garamond" pitchFamily="18" charset="0"/>
              </a:defRPr>
            </a:lvl5pPr>
            <a:lvl6pPr marL="2514600" indent="-228600" defTabSz="966788" eaLnBrk="0" fontAlgn="base" hangingPunct="0">
              <a:spcBef>
                <a:spcPct val="0"/>
              </a:spcBef>
              <a:spcAft>
                <a:spcPct val="0"/>
              </a:spcAft>
              <a:defRPr>
                <a:solidFill>
                  <a:schemeClr val="tx1"/>
                </a:solidFill>
                <a:latin typeface="Garamond" pitchFamily="18" charset="0"/>
              </a:defRPr>
            </a:lvl6pPr>
            <a:lvl7pPr marL="2971800" indent="-228600" defTabSz="966788" eaLnBrk="0" fontAlgn="base" hangingPunct="0">
              <a:spcBef>
                <a:spcPct val="0"/>
              </a:spcBef>
              <a:spcAft>
                <a:spcPct val="0"/>
              </a:spcAft>
              <a:defRPr>
                <a:solidFill>
                  <a:schemeClr val="tx1"/>
                </a:solidFill>
                <a:latin typeface="Garamond" pitchFamily="18" charset="0"/>
              </a:defRPr>
            </a:lvl7pPr>
            <a:lvl8pPr marL="3429000" indent="-228600" defTabSz="966788" eaLnBrk="0" fontAlgn="base" hangingPunct="0">
              <a:spcBef>
                <a:spcPct val="0"/>
              </a:spcBef>
              <a:spcAft>
                <a:spcPct val="0"/>
              </a:spcAft>
              <a:defRPr>
                <a:solidFill>
                  <a:schemeClr val="tx1"/>
                </a:solidFill>
                <a:latin typeface="Garamond" pitchFamily="18" charset="0"/>
              </a:defRPr>
            </a:lvl8pPr>
            <a:lvl9pPr marL="3886200" indent="-228600" defTabSz="966788" eaLnBrk="0" fontAlgn="base" hangingPunct="0">
              <a:spcBef>
                <a:spcPct val="0"/>
              </a:spcBef>
              <a:spcAft>
                <a:spcPct val="0"/>
              </a:spcAft>
              <a:defRPr>
                <a:solidFill>
                  <a:schemeClr val="tx1"/>
                </a:solidFill>
                <a:latin typeface="Garamond" pitchFamily="18" charset="0"/>
              </a:defRPr>
            </a:lvl9pPr>
          </a:lstStyle>
          <a:p>
            <a:pPr>
              <a:defRPr/>
            </a:pPr>
            <a:fld id="{6A1D2DDD-F2FB-4AF2-8F6F-3B11049BBD3D}" type="slidenum">
              <a:rPr lang="en-US" smtClean="0">
                <a:latin typeface="Times New Roman" pitchFamily="18" charset="0"/>
              </a:rPr>
              <a:pPr>
                <a:defRPr/>
              </a:pPr>
              <a:t>9</a:t>
            </a:fld>
            <a:endParaRPr lang="en-US" smtClean="0">
              <a:latin typeface="Times New Roman"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972925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8"/>
          <p:cNvSpPr>
            <a:spLocks noChangeArrowheads="1"/>
          </p:cNvSpPr>
          <p:nvPr/>
        </p:nvSpPr>
        <p:spPr bwMode="auto">
          <a:xfrm>
            <a:off x="0" y="1447800"/>
            <a:ext cx="9144000" cy="5410200"/>
          </a:xfrm>
          <a:prstGeom prst="rect">
            <a:avLst/>
          </a:prstGeom>
          <a:gradFill rotWithShape="1">
            <a:gsLst>
              <a:gs pos="0">
                <a:srgbClr val="598CE7"/>
              </a:gs>
              <a:gs pos="100000">
                <a:srgbClr val="2254D2"/>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lgn="ctr">
              <a:defRPr/>
            </a:pPr>
            <a:endParaRPr lang="en-US" altLang="en-US" smtClean="0">
              <a:latin typeface="Arial" charset="0"/>
            </a:endParaRPr>
          </a:p>
        </p:txBody>
      </p:sp>
      <p:sp>
        <p:nvSpPr>
          <p:cNvPr id="5" name="Rectangle 24"/>
          <p:cNvSpPr>
            <a:spLocks noChangeArrowheads="1"/>
          </p:cNvSpPr>
          <p:nvPr/>
        </p:nvSpPr>
        <p:spPr bwMode="auto">
          <a:xfrm>
            <a:off x="0" y="0"/>
            <a:ext cx="9144000" cy="1143000"/>
          </a:xfrm>
          <a:prstGeom prst="rect">
            <a:avLst/>
          </a:prstGeom>
          <a:gradFill rotWithShape="1">
            <a:gsLst>
              <a:gs pos="0">
                <a:srgbClr val="598CE7"/>
              </a:gs>
              <a:gs pos="100000">
                <a:srgbClr val="2254D2"/>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lgn="ctr">
              <a:defRPr/>
            </a:pPr>
            <a:endParaRPr lang="en-US" altLang="en-US" smtClean="0">
              <a:latin typeface="Arial" charset="0"/>
            </a:endParaRPr>
          </a:p>
        </p:txBody>
      </p:sp>
      <p:sp>
        <p:nvSpPr>
          <p:cNvPr id="6" name="Rectangle 29"/>
          <p:cNvSpPr>
            <a:spLocks noChangeArrowheads="1"/>
          </p:cNvSpPr>
          <p:nvPr/>
        </p:nvSpPr>
        <p:spPr bwMode="auto">
          <a:xfrm>
            <a:off x="0" y="1143000"/>
            <a:ext cx="9144000" cy="152400"/>
          </a:xfrm>
          <a:prstGeom prst="rect">
            <a:avLst/>
          </a:prstGeom>
          <a:gradFill rotWithShape="1">
            <a:gsLst>
              <a:gs pos="0">
                <a:srgbClr val="C78D25"/>
              </a:gs>
              <a:gs pos="50000">
                <a:srgbClr val="EBD173"/>
              </a:gs>
              <a:gs pos="100000">
                <a:srgbClr val="C78D2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7" name="Text Box 30"/>
          <p:cNvSpPr txBox="1">
            <a:spLocks noChangeArrowheads="1"/>
          </p:cNvSpPr>
          <p:nvPr/>
        </p:nvSpPr>
        <p:spPr bwMode="auto">
          <a:xfrm>
            <a:off x="1328738" y="144463"/>
            <a:ext cx="626427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a:defRPr/>
            </a:pPr>
            <a:r>
              <a:rPr lang="en-US" sz="2000" b="1" dirty="0" smtClean="0">
                <a:solidFill>
                  <a:schemeClr val="bg1"/>
                </a:solidFill>
                <a:cs typeface="+mn-cs"/>
              </a:rPr>
              <a:t>Autonomous Flight Systems Laboratory</a:t>
            </a:r>
          </a:p>
          <a:p>
            <a:pPr algn="ctr">
              <a:defRPr/>
            </a:pPr>
            <a:endParaRPr lang="en-US" sz="700" b="1" dirty="0" smtClean="0">
              <a:solidFill>
                <a:schemeClr val="bg1"/>
              </a:solidFill>
              <a:cs typeface="+mn-cs"/>
            </a:endParaRPr>
          </a:p>
          <a:p>
            <a:pPr algn="ctr">
              <a:defRPr/>
            </a:pPr>
            <a:r>
              <a:rPr lang="en-US" sz="2000" b="1" dirty="0" smtClean="0">
                <a:solidFill>
                  <a:schemeClr val="bg1"/>
                </a:solidFill>
                <a:cs typeface="+mn-cs"/>
              </a:rPr>
              <a:t>Department of Aeronautics and Astronautics</a:t>
            </a:r>
          </a:p>
        </p:txBody>
      </p:sp>
      <p:sp>
        <p:nvSpPr>
          <p:cNvPr id="8" name="Rectangle 33"/>
          <p:cNvSpPr>
            <a:spLocks noChangeArrowheads="1"/>
          </p:cNvSpPr>
          <p:nvPr/>
        </p:nvSpPr>
        <p:spPr bwMode="auto">
          <a:xfrm>
            <a:off x="0" y="1295400"/>
            <a:ext cx="9144000" cy="152400"/>
          </a:xfrm>
          <a:prstGeom prst="rect">
            <a:avLst/>
          </a:prstGeom>
          <a:gradFill rotWithShape="1">
            <a:gsLst>
              <a:gs pos="0">
                <a:srgbClr val="181847"/>
              </a:gs>
              <a:gs pos="50000">
                <a:srgbClr val="333399"/>
              </a:gs>
              <a:gs pos="100000">
                <a:srgbClr val="18184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pic>
        <p:nvPicPr>
          <p:cNvPr id="9" name="Picture 34" descr="AFSL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71438"/>
            <a:ext cx="1268412"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C:\Users\lum\Desktop\TEMP\UniversityArtPack\UniversityArtPack Folder\GIF\UW.Signature_stacked.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3925" y="115888"/>
            <a:ext cx="17049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1" name="Rectangle 19"/>
          <p:cNvSpPr>
            <a:spLocks noGrp="1" noChangeArrowheads="1"/>
          </p:cNvSpPr>
          <p:nvPr>
            <p:ph type="ctrTitle"/>
          </p:nvPr>
        </p:nvSpPr>
        <p:spPr>
          <a:xfrm>
            <a:off x="685800" y="1676400"/>
            <a:ext cx="8001000" cy="2209800"/>
          </a:xfrm>
        </p:spPr>
        <p:txBody>
          <a:bodyPr/>
          <a:lstStyle>
            <a:lvl1pPr>
              <a:defRPr sz="3300">
                <a:solidFill>
                  <a:srgbClr val="FFFFFF"/>
                </a:solidFill>
                <a:latin typeface="Times New Roman" pitchFamily="18" charset="0"/>
              </a:defRPr>
            </a:lvl1pPr>
          </a:lstStyle>
          <a:p>
            <a:r>
              <a:rPr lang="en-US"/>
              <a:t>Click to edit Master title style</a:t>
            </a:r>
          </a:p>
        </p:txBody>
      </p:sp>
      <p:sp>
        <p:nvSpPr>
          <p:cNvPr id="54292" name="Rectangle 20"/>
          <p:cNvSpPr>
            <a:spLocks noGrp="1" noChangeArrowheads="1"/>
          </p:cNvSpPr>
          <p:nvPr>
            <p:ph type="subTitle" idx="1"/>
          </p:nvPr>
        </p:nvSpPr>
        <p:spPr>
          <a:xfrm>
            <a:off x="1066800" y="4114800"/>
            <a:ext cx="7162800" cy="1752600"/>
          </a:xfrm>
        </p:spPr>
        <p:txBody>
          <a:bodyPr/>
          <a:lstStyle>
            <a:lvl1pPr marL="0" indent="0">
              <a:buFont typeface="Wingdings" pitchFamily="2" charset="2"/>
              <a:buNone/>
              <a:defRPr sz="2600"/>
            </a:lvl1pPr>
          </a:lstStyle>
          <a:p>
            <a:r>
              <a:rPr lang="en-US"/>
              <a:t>Click to edit Master subtitle style</a:t>
            </a:r>
          </a:p>
        </p:txBody>
      </p:sp>
    </p:spTree>
    <p:extLst>
      <p:ext uri="{BB962C8B-B14F-4D97-AF65-F5344CB8AC3E}">
        <p14:creationId xmlns:p14="http://schemas.microsoft.com/office/powerpoint/2010/main" val="234396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DFCC6465-2841-4141-9B38-89196BD0226A}"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213931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87313"/>
            <a:ext cx="2209800" cy="64658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87313"/>
            <a:ext cx="6477000" cy="64658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0BA8BB4F-9AF5-4FBE-8220-C6393411EF00}"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1009446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268413" y="87313"/>
            <a:ext cx="7680325" cy="762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8" name="Rectangle 3"/>
          <p:cNvSpPr>
            <a:spLocks noGrp="1" noChangeArrowheads="1"/>
          </p:cNvSpPr>
          <p:nvPr>
            <p:ph type="sldNum" sz="quarter" idx="11"/>
          </p:nvPr>
        </p:nvSpPr>
        <p:spPr>
          <a:ln/>
        </p:spPr>
        <p:txBody>
          <a:bodyPr/>
          <a:lstStyle>
            <a:lvl1pPr>
              <a:defRPr/>
            </a:lvl1pPr>
          </a:lstStyle>
          <a:p>
            <a:pPr>
              <a:defRPr/>
            </a:pPr>
            <a:fld id="{5903AE82-6C59-44B0-914F-EC42BD180F72}"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2026979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68413" y="87313"/>
            <a:ext cx="7680325"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163638"/>
            <a:ext cx="4343400" cy="5389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7" name="Rectangle 3"/>
          <p:cNvSpPr>
            <a:spLocks noGrp="1" noChangeArrowheads="1"/>
          </p:cNvSpPr>
          <p:nvPr>
            <p:ph type="sldNum" sz="quarter" idx="11"/>
          </p:nvPr>
        </p:nvSpPr>
        <p:spPr>
          <a:ln/>
        </p:spPr>
        <p:txBody>
          <a:bodyPr/>
          <a:lstStyle>
            <a:lvl1pPr>
              <a:defRPr/>
            </a:lvl1pPr>
          </a:lstStyle>
          <a:p>
            <a:pPr>
              <a:defRPr/>
            </a:pPr>
            <a:fld id="{D307F816-DFB7-43C1-B8A4-E84249C712BE}" type="slidenum">
              <a:rPr lang="en-US"/>
              <a:pPr>
                <a:defRPr/>
              </a:pPr>
              <a:t>‹#›</a:t>
            </a:fld>
            <a:endParaRPr lang="en-US"/>
          </a:p>
        </p:txBody>
      </p:sp>
      <p:sp>
        <p:nvSpPr>
          <p:cNvPr id="8"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2110980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68413" y="87313"/>
            <a:ext cx="7680325"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163638"/>
            <a:ext cx="4343400" cy="5389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3638"/>
            <a:ext cx="4343400" cy="2617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3825"/>
            <a:ext cx="4343400" cy="2619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7" name="Rectangle 3"/>
          <p:cNvSpPr>
            <a:spLocks noGrp="1" noChangeArrowheads="1"/>
          </p:cNvSpPr>
          <p:nvPr>
            <p:ph type="sldNum" sz="quarter" idx="11"/>
          </p:nvPr>
        </p:nvSpPr>
        <p:spPr>
          <a:ln/>
        </p:spPr>
        <p:txBody>
          <a:bodyPr/>
          <a:lstStyle>
            <a:lvl1pPr>
              <a:defRPr/>
            </a:lvl1pPr>
          </a:lstStyle>
          <a:p>
            <a:pPr>
              <a:defRPr/>
            </a:pPr>
            <a:fld id="{ED96B731-0C9E-4391-8284-CB924E64C31B}" type="slidenum">
              <a:rPr lang="en-US"/>
              <a:pPr>
                <a:defRPr/>
              </a:pPr>
              <a:t>‹#›</a:t>
            </a:fld>
            <a:endParaRPr lang="en-US"/>
          </a:p>
        </p:txBody>
      </p:sp>
      <p:sp>
        <p:nvSpPr>
          <p:cNvPr id="8"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1898148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CC79AB66-B62E-413D-AB93-774D4930E623}"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239571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5" name="Rectangle 3"/>
          <p:cNvSpPr>
            <a:spLocks noGrp="1" noChangeArrowheads="1"/>
          </p:cNvSpPr>
          <p:nvPr>
            <p:ph type="sldNum" sz="quarter" idx="11"/>
          </p:nvPr>
        </p:nvSpPr>
        <p:spPr>
          <a:ln/>
        </p:spPr>
        <p:txBody>
          <a:bodyPr/>
          <a:lstStyle>
            <a:lvl1pPr>
              <a:defRPr/>
            </a:lvl1pPr>
          </a:lstStyle>
          <a:p>
            <a:pPr>
              <a:defRPr/>
            </a:pPr>
            <a:fld id="{7DEDF8F6-C4D9-4A2D-BDC7-8AA9BEBBAE41}"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1432375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163638"/>
            <a:ext cx="4343400" cy="538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63638"/>
            <a:ext cx="4343400" cy="538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6" name="Rectangle 3"/>
          <p:cNvSpPr>
            <a:spLocks noGrp="1" noChangeArrowheads="1"/>
          </p:cNvSpPr>
          <p:nvPr>
            <p:ph type="sldNum" sz="quarter" idx="11"/>
          </p:nvPr>
        </p:nvSpPr>
        <p:spPr>
          <a:ln/>
        </p:spPr>
        <p:txBody>
          <a:bodyPr/>
          <a:lstStyle>
            <a:lvl1pPr>
              <a:defRPr/>
            </a:lvl1pPr>
          </a:lstStyle>
          <a:p>
            <a:pPr>
              <a:defRPr/>
            </a:pPr>
            <a:fld id="{6133808E-DE98-4000-82C9-51C170EE0AEB}"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3954748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8" name="Rectangle 3"/>
          <p:cNvSpPr>
            <a:spLocks noGrp="1" noChangeArrowheads="1"/>
          </p:cNvSpPr>
          <p:nvPr>
            <p:ph type="sldNum" sz="quarter" idx="11"/>
          </p:nvPr>
        </p:nvSpPr>
        <p:spPr>
          <a:ln/>
        </p:spPr>
        <p:txBody>
          <a:bodyPr/>
          <a:lstStyle>
            <a:lvl1pPr>
              <a:defRPr/>
            </a:lvl1pPr>
          </a:lstStyle>
          <a:p>
            <a:pPr>
              <a:defRPr/>
            </a:pPr>
            <a:fld id="{A3216DF3-BE08-443E-8E15-312357A86A1F}"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1616235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4" name="Rectangle 3"/>
          <p:cNvSpPr>
            <a:spLocks noGrp="1" noChangeArrowheads="1"/>
          </p:cNvSpPr>
          <p:nvPr>
            <p:ph type="sldNum" sz="quarter" idx="11"/>
          </p:nvPr>
        </p:nvSpPr>
        <p:spPr>
          <a:ln/>
        </p:spPr>
        <p:txBody>
          <a:bodyPr/>
          <a:lstStyle>
            <a:lvl1pPr>
              <a:defRPr/>
            </a:lvl1pPr>
          </a:lstStyle>
          <a:p>
            <a:pPr>
              <a:defRPr/>
            </a:pPr>
            <a:fld id="{68D6EC70-BEDF-4A19-95EF-F73C6077B86B}"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2463133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3" name="Rectangle 3"/>
          <p:cNvSpPr>
            <a:spLocks noGrp="1" noChangeArrowheads="1"/>
          </p:cNvSpPr>
          <p:nvPr>
            <p:ph type="sldNum" sz="quarter" idx="11"/>
          </p:nvPr>
        </p:nvSpPr>
        <p:spPr>
          <a:ln/>
        </p:spPr>
        <p:txBody>
          <a:bodyPr/>
          <a:lstStyle>
            <a:lvl1pPr>
              <a:defRPr/>
            </a:lvl1pPr>
          </a:lstStyle>
          <a:p>
            <a:pPr>
              <a:defRPr/>
            </a:pPr>
            <a:fld id="{626AE76C-AE32-48AB-BDEC-F3BE91E78D74}"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154096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6" name="Rectangle 3"/>
          <p:cNvSpPr>
            <a:spLocks noGrp="1" noChangeArrowheads="1"/>
          </p:cNvSpPr>
          <p:nvPr>
            <p:ph type="sldNum" sz="quarter" idx="11"/>
          </p:nvPr>
        </p:nvSpPr>
        <p:spPr>
          <a:ln/>
        </p:spPr>
        <p:txBody>
          <a:bodyPr/>
          <a:lstStyle>
            <a:lvl1pPr>
              <a:defRPr/>
            </a:lvl1pPr>
          </a:lstStyle>
          <a:p>
            <a:pPr>
              <a:defRPr/>
            </a:pPr>
            <a:fld id="{70C53DDC-5A33-4C66-8DF0-A2401B68C861}"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610991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a:t>University of Washington</a:t>
            </a:r>
          </a:p>
        </p:txBody>
      </p:sp>
      <p:sp>
        <p:nvSpPr>
          <p:cNvPr id="6" name="Rectangle 3"/>
          <p:cNvSpPr>
            <a:spLocks noGrp="1" noChangeArrowheads="1"/>
          </p:cNvSpPr>
          <p:nvPr>
            <p:ph type="sldNum" sz="quarter" idx="11"/>
          </p:nvPr>
        </p:nvSpPr>
        <p:spPr>
          <a:ln/>
        </p:spPr>
        <p:txBody>
          <a:bodyPr/>
          <a:lstStyle>
            <a:lvl1pPr>
              <a:defRPr/>
            </a:lvl1pPr>
          </a:lstStyle>
          <a:p>
            <a:pPr>
              <a:defRPr/>
            </a:pPr>
            <a:fld id="{6E4F39EB-47A6-423B-BCE0-A5060474A778}"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r>
              <a:rPr lang="en-US"/>
              <a:t>March 7, 2014</a:t>
            </a:r>
          </a:p>
        </p:txBody>
      </p:sp>
    </p:spTree>
    <p:extLst>
      <p:ext uri="{BB962C8B-B14F-4D97-AF65-F5344CB8AC3E}">
        <p14:creationId xmlns:p14="http://schemas.microsoft.com/office/powerpoint/2010/main" val="1195256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0" y="6629400"/>
            <a:ext cx="9144000" cy="228600"/>
          </a:xfrm>
          <a:prstGeom prst="rect">
            <a:avLst/>
          </a:prstGeom>
          <a:gradFill rotWithShape="1">
            <a:gsLst>
              <a:gs pos="0">
                <a:srgbClr val="333399"/>
              </a:gs>
              <a:gs pos="50000">
                <a:srgbClr val="181847"/>
              </a:gs>
              <a:gs pos="100000">
                <a:srgbClr val="33339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1027" name="Rectangle 21"/>
          <p:cNvSpPr>
            <a:spLocks noChangeArrowheads="1"/>
          </p:cNvSpPr>
          <p:nvPr/>
        </p:nvSpPr>
        <p:spPr bwMode="auto">
          <a:xfrm>
            <a:off x="0" y="1123950"/>
            <a:ext cx="9144000" cy="550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1028" name="Rectangle 17"/>
          <p:cNvSpPr>
            <a:spLocks noChangeArrowheads="1"/>
          </p:cNvSpPr>
          <p:nvPr/>
        </p:nvSpPr>
        <p:spPr bwMode="auto">
          <a:xfrm>
            <a:off x="0" y="0"/>
            <a:ext cx="9144000" cy="931863"/>
          </a:xfrm>
          <a:prstGeom prst="rect">
            <a:avLst/>
          </a:prstGeom>
          <a:gradFill rotWithShape="1">
            <a:gsLst>
              <a:gs pos="0">
                <a:srgbClr val="598CE7"/>
              </a:gs>
              <a:gs pos="100000">
                <a:srgbClr val="2254D2"/>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lgn="ctr">
              <a:defRPr/>
            </a:pPr>
            <a:endParaRPr lang="en-US" altLang="en-US" smtClean="0">
              <a:latin typeface="Arial" charset="0"/>
            </a:endParaRPr>
          </a:p>
        </p:txBody>
      </p:sp>
      <p:sp>
        <p:nvSpPr>
          <p:cNvPr id="53250" name="Rectangle 2"/>
          <p:cNvSpPr>
            <a:spLocks noGrp="1" noChangeArrowheads="1"/>
          </p:cNvSpPr>
          <p:nvPr>
            <p:ph type="ftr" sz="quarter" idx="3"/>
          </p:nvPr>
        </p:nvSpPr>
        <p:spPr bwMode="auto">
          <a:xfrm>
            <a:off x="2438400" y="6629400"/>
            <a:ext cx="42672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200" b="1">
                <a:solidFill>
                  <a:schemeClr val="bg1"/>
                </a:solidFill>
                <a:latin typeface="+mn-lt"/>
                <a:cs typeface="+mn-cs"/>
              </a:defRPr>
            </a:lvl1pPr>
          </a:lstStyle>
          <a:p>
            <a:pPr>
              <a:defRPr/>
            </a:pPr>
            <a:r>
              <a:rPr lang="en-US"/>
              <a:t>University of Washington</a:t>
            </a:r>
          </a:p>
        </p:txBody>
      </p:sp>
      <p:sp>
        <p:nvSpPr>
          <p:cNvPr id="53251" name="Rectangle 3"/>
          <p:cNvSpPr>
            <a:spLocks noGrp="1" noChangeArrowheads="1"/>
          </p:cNvSpPr>
          <p:nvPr>
            <p:ph type="sldNum" sz="quarter" idx="4"/>
          </p:nvPr>
        </p:nvSpPr>
        <p:spPr bwMode="auto">
          <a:xfrm>
            <a:off x="6934200" y="6629400"/>
            <a:ext cx="21336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200">
                <a:solidFill>
                  <a:schemeClr val="bg1"/>
                </a:solidFill>
                <a:latin typeface="+mn-lt"/>
                <a:cs typeface="+mn-cs"/>
              </a:defRPr>
            </a:lvl1pPr>
          </a:lstStyle>
          <a:p>
            <a:pPr>
              <a:defRPr/>
            </a:pPr>
            <a:fld id="{52E35885-8C6F-4F3B-874C-AF0CF460431D}" type="slidenum">
              <a:rPr lang="en-US"/>
              <a:pPr>
                <a:defRPr/>
              </a:pPr>
              <a:t>‹#›</a:t>
            </a:fld>
            <a:endParaRPr lang="en-US"/>
          </a:p>
        </p:txBody>
      </p:sp>
      <p:sp>
        <p:nvSpPr>
          <p:cNvPr id="1031" name="Rectangle 14"/>
          <p:cNvSpPr>
            <a:spLocks noGrp="1" noChangeArrowheads="1"/>
          </p:cNvSpPr>
          <p:nvPr>
            <p:ph type="title"/>
          </p:nvPr>
        </p:nvSpPr>
        <p:spPr bwMode="auto">
          <a:xfrm>
            <a:off x="1268413" y="87313"/>
            <a:ext cx="76803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2" name="Rectangle 15"/>
          <p:cNvSpPr>
            <a:spLocks noGrp="1" noChangeArrowheads="1"/>
          </p:cNvSpPr>
          <p:nvPr>
            <p:ph type="body" idx="1"/>
          </p:nvPr>
        </p:nvSpPr>
        <p:spPr bwMode="auto">
          <a:xfrm>
            <a:off x="152400" y="1163638"/>
            <a:ext cx="8839200" cy="538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3264" name="Rectangle 16"/>
          <p:cNvSpPr>
            <a:spLocks noGrp="1" noChangeArrowheads="1"/>
          </p:cNvSpPr>
          <p:nvPr>
            <p:ph type="dt" sz="half" idx="2"/>
          </p:nvPr>
        </p:nvSpPr>
        <p:spPr bwMode="auto">
          <a:xfrm>
            <a:off x="76200" y="6629400"/>
            <a:ext cx="21336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chemeClr val="bg1"/>
                </a:solidFill>
                <a:latin typeface="+mn-lt"/>
                <a:cs typeface="+mn-cs"/>
              </a:defRPr>
            </a:lvl1pPr>
          </a:lstStyle>
          <a:p>
            <a:pPr>
              <a:defRPr/>
            </a:pPr>
            <a:r>
              <a:rPr lang="en-US"/>
              <a:t>March 7, 2014</a:t>
            </a:r>
          </a:p>
        </p:txBody>
      </p:sp>
      <p:sp>
        <p:nvSpPr>
          <p:cNvPr id="1034" name="Rectangle 19"/>
          <p:cNvSpPr>
            <a:spLocks noChangeArrowheads="1"/>
          </p:cNvSpPr>
          <p:nvPr/>
        </p:nvSpPr>
        <p:spPr bwMode="auto">
          <a:xfrm>
            <a:off x="0" y="931863"/>
            <a:ext cx="9144000" cy="192087"/>
          </a:xfrm>
          <a:prstGeom prst="rect">
            <a:avLst/>
          </a:prstGeom>
          <a:gradFill rotWithShape="1">
            <a:gsLst>
              <a:gs pos="0">
                <a:srgbClr val="C78D25"/>
              </a:gs>
              <a:gs pos="50000">
                <a:srgbClr val="EBD173"/>
              </a:gs>
              <a:gs pos="100000">
                <a:srgbClr val="C78D2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itchFamily="18" charset="0"/>
                <a:cs typeface="Arial" charset="0"/>
              </a:defRPr>
            </a:lvl1pPr>
            <a:lvl2pPr marL="742950" indent="-28575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a:defRPr/>
            </a:pPr>
            <a:endParaRPr lang="en-US" altLang="en-US" smtClean="0"/>
          </a:p>
        </p:txBody>
      </p:sp>
      <p:sp>
        <p:nvSpPr>
          <p:cNvPr id="1035" name="Text Box 23"/>
          <p:cNvSpPr txBox="1">
            <a:spLocks noChangeArrowheads="1"/>
          </p:cNvSpPr>
          <p:nvPr/>
        </p:nvSpPr>
        <p:spPr bwMode="auto">
          <a:xfrm>
            <a:off x="7231063" y="879475"/>
            <a:ext cx="21891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defRPr/>
            </a:pPr>
            <a:r>
              <a:rPr lang="en-US" sz="1200" b="1" i="1" smtClean="0">
                <a:solidFill>
                  <a:srgbClr val="DBE7F1"/>
                </a:solidFill>
                <a:cs typeface="+mn-cs"/>
              </a:rPr>
              <a:t>Aeronautics &amp; Astronautics</a:t>
            </a:r>
          </a:p>
        </p:txBody>
      </p:sp>
      <p:sp>
        <p:nvSpPr>
          <p:cNvPr id="1036" name="Text Box 24"/>
          <p:cNvSpPr txBox="1">
            <a:spLocks noChangeArrowheads="1"/>
          </p:cNvSpPr>
          <p:nvPr/>
        </p:nvSpPr>
        <p:spPr bwMode="auto">
          <a:xfrm>
            <a:off x="-38100" y="874713"/>
            <a:ext cx="3419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defRPr/>
            </a:pPr>
            <a:r>
              <a:rPr lang="en-US" sz="1200" b="1" i="1" smtClean="0">
                <a:solidFill>
                  <a:srgbClr val="DBE7F1"/>
                </a:solidFill>
                <a:cs typeface="+mn-cs"/>
              </a:rPr>
              <a:t>Autonomous Flight Systems Laboratory</a:t>
            </a:r>
          </a:p>
        </p:txBody>
      </p:sp>
      <p:pic>
        <p:nvPicPr>
          <p:cNvPr id="1037" name="Picture 25" descr="AFSL_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788" y="71438"/>
            <a:ext cx="1076325"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227" r:id="rId1"/>
    <p:sldLayoutId id="2147486214" r:id="rId2"/>
    <p:sldLayoutId id="2147486215" r:id="rId3"/>
    <p:sldLayoutId id="2147486216" r:id="rId4"/>
    <p:sldLayoutId id="2147486217" r:id="rId5"/>
    <p:sldLayoutId id="2147486218" r:id="rId6"/>
    <p:sldLayoutId id="2147486219" r:id="rId7"/>
    <p:sldLayoutId id="2147486220" r:id="rId8"/>
    <p:sldLayoutId id="2147486221" r:id="rId9"/>
    <p:sldLayoutId id="2147486222" r:id="rId10"/>
    <p:sldLayoutId id="2147486223" r:id="rId11"/>
    <p:sldLayoutId id="2147486224" r:id="rId12"/>
    <p:sldLayoutId id="2147486225" r:id="rId13"/>
    <p:sldLayoutId id="2147486226" r:id="rId14"/>
  </p:sldLayoutIdLst>
  <p:timing>
    <p:tnLst>
      <p:par>
        <p:cTn id="1" dur="indefinite" restart="never" nodeType="tmRoot"/>
      </p:par>
    </p:tnLst>
  </p:timing>
  <p:hf hdr="0"/>
  <p:txStyles>
    <p:titleStyle>
      <a:lvl1pPr algn="l" rtl="0" eaLnBrk="0" fontAlgn="base" hangingPunct="0">
        <a:spcBef>
          <a:spcPct val="0"/>
        </a:spcBef>
        <a:spcAft>
          <a:spcPct val="0"/>
        </a:spcAft>
        <a:defRPr sz="3200" b="1">
          <a:solidFill>
            <a:srgbClr val="DBE7F1"/>
          </a:solidFill>
          <a:latin typeface="+mj-lt"/>
          <a:ea typeface="+mj-ea"/>
          <a:cs typeface="+mj-cs"/>
        </a:defRPr>
      </a:lvl1pPr>
      <a:lvl2pPr algn="l" rtl="0" eaLnBrk="0" fontAlgn="base" hangingPunct="0">
        <a:spcBef>
          <a:spcPct val="0"/>
        </a:spcBef>
        <a:spcAft>
          <a:spcPct val="0"/>
        </a:spcAft>
        <a:defRPr sz="3200" b="1">
          <a:solidFill>
            <a:srgbClr val="DBE7F1"/>
          </a:solidFill>
          <a:latin typeface="Arial" charset="0"/>
        </a:defRPr>
      </a:lvl2pPr>
      <a:lvl3pPr algn="l" rtl="0" eaLnBrk="0" fontAlgn="base" hangingPunct="0">
        <a:spcBef>
          <a:spcPct val="0"/>
        </a:spcBef>
        <a:spcAft>
          <a:spcPct val="0"/>
        </a:spcAft>
        <a:defRPr sz="3200" b="1">
          <a:solidFill>
            <a:srgbClr val="DBE7F1"/>
          </a:solidFill>
          <a:latin typeface="Arial" charset="0"/>
        </a:defRPr>
      </a:lvl3pPr>
      <a:lvl4pPr algn="l" rtl="0" eaLnBrk="0" fontAlgn="base" hangingPunct="0">
        <a:spcBef>
          <a:spcPct val="0"/>
        </a:spcBef>
        <a:spcAft>
          <a:spcPct val="0"/>
        </a:spcAft>
        <a:defRPr sz="3200" b="1">
          <a:solidFill>
            <a:srgbClr val="DBE7F1"/>
          </a:solidFill>
          <a:latin typeface="Arial" charset="0"/>
        </a:defRPr>
      </a:lvl4pPr>
      <a:lvl5pPr algn="l" rtl="0" eaLnBrk="0" fontAlgn="base" hangingPunct="0">
        <a:spcBef>
          <a:spcPct val="0"/>
        </a:spcBef>
        <a:spcAft>
          <a:spcPct val="0"/>
        </a:spcAft>
        <a:defRPr sz="3200" b="1">
          <a:solidFill>
            <a:srgbClr val="DBE7F1"/>
          </a:solidFill>
          <a:latin typeface="Arial" charset="0"/>
        </a:defRPr>
      </a:lvl5pPr>
      <a:lvl6pPr marL="457200" algn="l" rtl="0" fontAlgn="base">
        <a:spcBef>
          <a:spcPct val="0"/>
        </a:spcBef>
        <a:spcAft>
          <a:spcPct val="0"/>
        </a:spcAft>
        <a:defRPr sz="3200" b="1">
          <a:solidFill>
            <a:srgbClr val="DBE7F1"/>
          </a:solidFill>
          <a:latin typeface="Arial" charset="0"/>
        </a:defRPr>
      </a:lvl6pPr>
      <a:lvl7pPr marL="914400" algn="l" rtl="0" fontAlgn="base">
        <a:spcBef>
          <a:spcPct val="0"/>
        </a:spcBef>
        <a:spcAft>
          <a:spcPct val="0"/>
        </a:spcAft>
        <a:defRPr sz="3200" b="1">
          <a:solidFill>
            <a:srgbClr val="DBE7F1"/>
          </a:solidFill>
          <a:latin typeface="Arial" charset="0"/>
        </a:defRPr>
      </a:lvl7pPr>
      <a:lvl8pPr marL="1371600" algn="l" rtl="0" fontAlgn="base">
        <a:spcBef>
          <a:spcPct val="0"/>
        </a:spcBef>
        <a:spcAft>
          <a:spcPct val="0"/>
        </a:spcAft>
        <a:defRPr sz="3200" b="1">
          <a:solidFill>
            <a:srgbClr val="DBE7F1"/>
          </a:solidFill>
          <a:latin typeface="Arial" charset="0"/>
        </a:defRPr>
      </a:lvl8pPr>
      <a:lvl9pPr marL="1828800" algn="l" rtl="0" fontAlgn="base">
        <a:spcBef>
          <a:spcPct val="0"/>
        </a:spcBef>
        <a:spcAft>
          <a:spcPct val="0"/>
        </a:spcAft>
        <a:defRPr sz="3200" b="1">
          <a:solidFill>
            <a:srgbClr val="DBE7F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en.wikipedia.org/wiki/Complex_polygon"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notesSlide" Target="../notesSlides/notesSlide2.xml"/><Relationship Id="rId21" Type="http://schemas.openxmlformats.org/officeDocument/2006/relationships/image" Target="../media/image20.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tags" Target="../tags/tag2.xml"/><Relationship Id="rId6" Type="http://schemas.openxmlformats.org/officeDocument/2006/relationships/image" Target="../media/image5.jpeg"/><Relationship Id="rId11" Type="http://schemas.openxmlformats.org/officeDocument/2006/relationships/image" Target="../media/image10.jpeg"/><Relationship Id="rId24" Type="http://schemas.openxmlformats.org/officeDocument/2006/relationships/image" Target="../media/image23.png"/><Relationship Id="rId5" Type="http://schemas.openxmlformats.org/officeDocument/2006/relationships/image" Target="../media/image4.jpeg"/><Relationship Id="rId15" Type="http://schemas.openxmlformats.org/officeDocument/2006/relationships/image" Target="../media/image14.png"/><Relationship Id="rId23" Type="http://schemas.openxmlformats.org/officeDocument/2006/relationships/image" Target="../media/image22.jpeg"/><Relationship Id="rId10" Type="http://schemas.openxmlformats.org/officeDocument/2006/relationships/image" Target="../media/image9.jpeg"/><Relationship Id="rId19" Type="http://schemas.openxmlformats.org/officeDocument/2006/relationships/image" Target="../media/image18.pn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png"/><Relationship Id="rId22"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video" Target="../media/media1.wmv"/><Relationship Id="rId2" Type="http://schemas.microsoft.com/office/2007/relationships/media" Target="../media/media1.wmv"/><Relationship Id="rId1" Type="http://schemas.openxmlformats.org/officeDocument/2006/relationships/tags" Target="../tags/tag21.xml"/><Relationship Id="rId6" Type="http://schemas.openxmlformats.org/officeDocument/2006/relationships/image" Target="../media/image36.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video" Target="../media/media2.wmv"/><Relationship Id="rId2" Type="http://schemas.microsoft.com/office/2007/relationships/media" Target="../media/media2.wmv"/><Relationship Id="rId1" Type="http://schemas.openxmlformats.org/officeDocument/2006/relationships/tags" Target="../tags/tag23.xml"/><Relationship Id="rId6" Type="http://schemas.openxmlformats.org/officeDocument/2006/relationships/image" Target="../media/image37.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video" Target="../media/media3.wmv"/><Relationship Id="rId2" Type="http://schemas.microsoft.com/office/2007/relationships/media" Target="../media/media3.wmv"/><Relationship Id="rId1" Type="http://schemas.openxmlformats.org/officeDocument/2006/relationships/tags" Target="../tags/tag24.xml"/><Relationship Id="rId6" Type="http://schemas.openxmlformats.org/officeDocument/2006/relationships/image" Target="../media/image38.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video" Target="../media/media4.wmv"/><Relationship Id="rId2" Type="http://schemas.microsoft.com/office/2007/relationships/media" Target="../media/media4.wmv"/><Relationship Id="rId1" Type="http://schemas.openxmlformats.org/officeDocument/2006/relationships/tags" Target="../tags/tag25.xml"/><Relationship Id="rId6" Type="http://schemas.openxmlformats.org/officeDocument/2006/relationships/image" Target="../media/image39.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video" Target="../media/media5.wmv"/><Relationship Id="rId2" Type="http://schemas.microsoft.com/office/2007/relationships/media" Target="../media/media5.wmv"/><Relationship Id="rId1" Type="http://schemas.openxmlformats.org/officeDocument/2006/relationships/tags" Target="../tags/tag26.xml"/><Relationship Id="rId6" Type="http://schemas.openxmlformats.org/officeDocument/2006/relationships/image" Target="../media/image40.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video" Target="../media/media6.wmv"/><Relationship Id="rId2" Type="http://schemas.microsoft.com/office/2007/relationships/media" Target="../media/media6.wmv"/><Relationship Id="rId1" Type="http://schemas.openxmlformats.org/officeDocument/2006/relationships/tags" Target="../tags/tag28.xml"/><Relationship Id="rId6" Type="http://schemas.openxmlformats.org/officeDocument/2006/relationships/image" Target="../media/image41.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hyperlink" Target="file:///\\UWSDK\UWCAPlugin\ConflictCalculator\Entities\PlanarConflict\Notes\PlanrConflict.nb"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8.xml"/><Relationship Id="rId5" Type="http://schemas.openxmlformats.org/officeDocument/2006/relationships/image" Target="../media/image2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15950" y="2528888"/>
            <a:ext cx="8104188" cy="2035175"/>
          </a:xfrm>
        </p:spPr>
        <p:txBody>
          <a:bodyPr/>
          <a:lstStyle/>
          <a:p>
            <a:pPr algn="ctr" eaLnBrk="1" hangingPunct="1"/>
            <a:r>
              <a:rPr lang="en-US" altLang="en-US" smtClean="0">
                <a:latin typeface="Arial" charset="0"/>
              </a:rPr>
              <a:t>A Collision Warning System for the Insitu Common Open-mission Management Command and Control (ICOMC2) System</a:t>
            </a:r>
            <a:br>
              <a:rPr lang="en-US" altLang="en-US" smtClean="0">
                <a:latin typeface="Arial" charset="0"/>
              </a:rPr>
            </a:br>
            <a:r>
              <a:rPr lang="en-US" altLang="en-US" smtClean="0">
                <a:latin typeface="Arial" charset="0"/>
              </a:rPr>
              <a:t/>
            </a:r>
            <a:br>
              <a:rPr lang="en-US" altLang="en-US" smtClean="0">
                <a:latin typeface="Arial" charset="0"/>
              </a:rPr>
            </a:br>
            <a:r>
              <a:rPr lang="en-US" altLang="en-US" smtClean="0">
                <a:latin typeface="Arial" charset="0"/>
              </a:rPr>
              <a:t>External Demo </a:t>
            </a:r>
            <a:br>
              <a:rPr lang="en-US" altLang="en-US" smtClean="0">
                <a:latin typeface="Arial" charset="0"/>
              </a:rPr>
            </a:br>
            <a:r>
              <a:rPr lang="en-US" altLang="en-US" smtClean="0">
                <a:latin typeface="Arial" charset="0"/>
              </a:rPr>
              <a:t>Sprint 1405</a:t>
            </a:r>
          </a:p>
        </p:txBody>
      </p:sp>
      <p:sp>
        <p:nvSpPr>
          <p:cNvPr id="3075" name="Rectangle 10"/>
          <p:cNvSpPr>
            <a:spLocks noChangeArrowheads="1"/>
          </p:cNvSpPr>
          <p:nvPr/>
        </p:nvSpPr>
        <p:spPr bwMode="auto">
          <a:xfrm>
            <a:off x="696913" y="5546725"/>
            <a:ext cx="7767637"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2000" b="1">
                <a:solidFill>
                  <a:srgbClr val="FFFFFF"/>
                </a:solidFill>
              </a:rPr>
              <a:t>May 2, 2014</a:t>
            </a:r>
          </a:p>
        </p:txBody>
      </p:sp>
    </p:spTree>
  </p:cSld>
  <p:clrMapOvr>
    <a:masterClrMapping/>
  </p:clrMapOvr>
  <p:transition advTm="19227"/>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smtClean="0"/>
              <a:t>May 2, 2014</a:t>
            </a:r>
            <a:endParaRPr lang="en-US" dirty="0"/>
          </a:p>
        </p:txBody>
      </p:sp>
      <p:sp>
        <p:nvSpPr>
          <p:cNvPr id="15365" name="Rectangle 2"/>
          <p:cNvSpPr>
            <a:spLocks noGrp="1" noChangeArrowheads="1"/>
          </p:cNvSpPr>
          <p:nvPr>
            <p:ph type="title"/>
          </p:nvPr>
        </p:nvSpPr>
        <p:spPr/>
        <p:txBody>
          <a:bodyPr/>
          <a:lstStyle/>
          <a:p>
            <a:pPr eaLnBrk="1" hangingPunct="1"/>
            <a:r>
              <a:rPr lang="en-US" altLang="en-US" dirty="0" smtClean="0"/>
              <a:t>Overview</a:t>
            </a:r>
          </a:p>
        </p:txBody>
      </p:sp>
      <p:sp>
        <p:nvSpPr>
          <p:cNvPr id="40" name="Rectangle 3"/>
          <p:cNvSpPr>
            <a:spLocks noChangeArrowheads="1"/>
          </p:cNvSpPr>
          <p:nvPr/>
        </p:nvSpPr>
        <p:spPr bwMode="auto">
          <a:xfrm>
            <a:off x="2273856" y="2089388"/>
            <a:ext cx="4596288" cy="267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Garamond" pitchFamily="18" charset="0"/>
                <a:cs typeface="Arial" charset="0"/>
              </a:defRPr>
            </a:lvl1pPr>
            <a:lvl2pPr marL="800100" indent="-34290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eaLnBrk="1" hangingPunct="1">
              <a:spcBef>
                <a:spcPct val="20000"/>
              </a:spcBef>
              <a:buClr>
                <a:schemeClr val="bg2"/>
              </a:buClr>
              <a:buSzPct val="75000"/>
              <a:buFont typeface="Wingdings" pitchFamily="2" charset="2"/>
              <a:buChar char="n"/>
            </a:pPr>
            <a:r>
              <a:rPr lang="en-US" altLang="en-US" sz="2000" dirty="0" smtClean="0">
                <a:latin typeface="Arial" charset="0"/>
              </a:rPr>
              <a:t>Forward State Estimator (FSE)</a:t>
            </a:r>
          </a:p>
          <a:p>
            <a:pPr eaLnBrk="1" hangingPunct="1">
              <a:spcBef>
                <a:spcPct val="20000"/>
              </a:spcBef>
              <a:buClr>
                <a:schemeClr val="bg2"/>
              </a:buClr>
              <a:buSzPct val="75000"/>
              <a:buFont typeface="Wingdings" pitchFamily="2" charset="2"/>
              <a:buChar char="n"/>
            </a:pPr>
            <a:r>
              <a:rPr lang="en-US" altLang="en-US" sz="2000" dirty="0" smtClean="0">
                <a:latin typeface="Arial" charset="0"/>
              </a:rPr>
              <a:t>FSE Orbit</a:t>
            </a:r>
          </a:p>
          <a:p>
            <a:pPr lvl="1" eaLnBrk="1" hangingPunct="1">
              <a:spcBef>
                <a:spcPct val="20000"/>
              </a:spcBef>
              <a:buClr>
                <a:schemeClr val="bg2"/>
              </a:buClr>
              <a:buSzPct val="75000"/>
              <a:buFont typeface="Wingdings" pitchFamily="2" charset="2"/>
              <a:buChar char="n"/>
            </a:pPr>
            <a:r>
              <a:rPr lang="en-US" altLang="en-US" sz="2000" dirty="0" smtClean="0">
                <a:latin typeface="Arial" charset="0"/>
              </a:rPr>
              <a:t>Overview</a:t>
            </a:r>
          </a:p>
          <a:p>
            <a:pPr lvl="1" eaLnBrk="1" hangingPunct="1">
              <a:spcBef>
                <a:spcPct val="20000"/>
              </a:spcBef>
              <a:buClr>
                <a:schemeClr val="bg2"/>
              </a:buClr>
              <a:buSzPct val="75000"/>
              <a:buFont typeface="Wingdings" pitchFamily="2" charset="2"/>
              <a:buChar char="n"/>
            </a:pPr>
            <a:r>
              <a:rPr lang="en-US" altLang="en-US" sz="2000" dirty="0" smtClean="0">
                <a:latin typeface="Arial" charset="0"/>
              </a:rPr>
              <a:t>Example</a:t>
            </a:r>
          </a:p>
          <a:p>
            <a:pPr lvl="1" eaLnBrk="1" hangingPunct="1">
              <a:spcBef>
                <a:spcPct val="20000"/>
              </a:spcBef>
              <a:buClr>
                <a:schemeClr val="bg2"/>
              </a:buClr>
              <a:buSzPct val="75000"/>
              <a:buFont typeface="Wingdings" pitchFamily="2" charset="2"/>
              <a:buChar char="n"/>
            </a:pPr>
            <a:r>
              <a:rPr lang="en-US" altLang="en-US" sz="2000" dirty="0" smtClean="0">
                <a:latin typeface="Arial" charset="0"/>
              </a:rPr>
              <a:t>Future work</a:t>
            </a:r>
            <a:endParaRPr lang="en-US" altLang="en-US" sz="2000" dirty="0">
              <a:latin typeface="Arial" charset="0"/>
            </a:endParaRPr>
          </a:p>
          <a:p>
            <a:pPr eaLnBrk="1" hangingPunct="1">
              <a:spcBef>
                <a:spcPct val="20000"/>
              </a:spcBef>
              <a:buClr>
                <a:schemeClr val="bg2"/>
              </a:buClr>
              <a:buSzPct val="75000"/>
              <a:buFont typeface="Wingdings" pitchFamily="2" charset="2"/>
              <a:buChar char="n"/>
            </a:pPr>
            <a:endParaRPr lang="en-US" altLang="en-US" sz="2000" dirty="0" smtClean="0">
              <a:latin typeface="Arial" charset="0"/>
            </a:endParaRPr>
          </a:p>
        </p:txBody>
      </p:sp>
    </p:spTree>
    <p:custDataLst>
      <p:tags r:id="rId1"/>
    </p:custDataLst>
    <p:extLst>
      <p:ext uri="{BB962C8B-B14F-4D97-AF65-F5344CB8AC3E}">
        <p14:creationId xmlns:p14="http://schemas.microsoft.com/office/powerpoint/2010/main" val="2425989986"/>
      </p:ext>
    </p:extLst>
  </p:cSld>
  <p:clrMapOvr>
    <a:masterClrMapping/>
  </p:clrMapOvr>
  <p:transition advTm="58286"/>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smtClean="0"/>
              <a:t>May 2, 2014</a:t>
            </a:r>
            <a:endParaRPr lang="en-US" dirty="0"/>
          </a:p>
        </p:txBody>
      </p:sp>
      <p:sp>
        <p:nvSpPr>
          <p:cNvPr id="15365" name="Rectangle 2"/>
          <p:cNvSpPr>
            <a:spLocks noGrp="1" noChangeArrowheads="1"/>
          </p:cNvSpPr>
          <p:nvPr>
            <p:ph type="title"/>
          </p:nvPr>
        </p:nvSpPr>
        <p:spPr/>
        <p:txBody>
          <a:bodyPr/>
          <a:lstStyle/>
          <a:p>
            <a:pPr eaLnBrk="1" hangingPunct="1"/>
            <a:r>
              <a:rPr lang="en-US" altLang="en-US" dirty="0" smtClean="0"/>
              <a:t>Forward State Estimator</a:t>
            </a:r>
          </a:p>
        </p:txBody>
      </p:sp>
      <p:sp>
        <p:nvSpPr>
          <p:cNvPr id="7" name="Rectangle 3"/>
          <p:cNvSpPr>
            <a:spLocks noChangeArrowheads="1"/>
          </p:cNvSpPr>
          <p:nvPr/>
        </p:nvSpPr>
        <p:spPr bwMode="auto">
          <a:xfrm>
            <a:off x="531972" y="2517617"/>
            <a:ext cx="8080057" cy="217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Garamond" pitchFamily="18" charset="0"/>
                <a:cs typeface="Arial" charset="0"/>
              </a:defRPr>
            </a:lvl1pPr>
            <a:lvl2pPr marL="800100" indent="-34290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eaLnBrk="1" hangingPunct="1">
              <a:spcBef>
                <a:spcPct val="20000"/>
              </a:spcBef>
              <a:buClr>
                <a:schemeClr val="bg2"/>
              </a:buClr>
              <a:buSzPct val="75000"/>
              <a:buFont typeface="Wingdings" pitchFamily="2" charset="2"/>
              <a:buChar char="n"/>
            </a:pPr>
            <a:r>
              <a:rPr lang="en-US" altLang="en-US" sz="2000" dirty="0" smtClean="0">
                <a:latin typeface="Arial" charset="0"/>
              </a:rPr>
              <a:t>Predicts aircraft’s future position based on a stochastic process, assuming a Gaussian distribution</a:t>
            </a:r>
          </a:p>
          <a:p>
            <a:pPr eaLnBrk="1" hangingPunct="1">
              <a:spcBef>
                <a:spcPct val="20000"/>
              </a:spcBef>
              <a:buClr>
                <a:schemeClr val="bg2"/>
              </a:buClr>
              <a:buSzPct val="75000"/>
              <a:buFont typeface="Wingdings" pitchFamily="2" charset="2"/>
              <a:buChar char="n"/>
            </a:pPr>
            <a:r>
              <a:rPr lang="en-US" altLang="en-US" sz="2000" dirty="0" smtClean="0">
                <a:latin typeface="Arial" charset="0"/>
              </a:rPr>
              <a:t>Provides aircraft’s mean position and the associated covariance / variance at a future time</a:t>
            </a:r>
          </a:p>
          <a:p>
            <a:pPr eaLnBrk="1" hangingPunct="1">
              <a:spcBef>
                <a:spcPct val="20000"/>
              </a:spcBef>
              <a:buClr>
                <a:schemeClr val="bg2"/>
              </a:buClr>
              <a:buSzPct val="75000"/>
              <a:buFont typeface="Wingdings" pitchFamily="2" charset="2"/>
              <a:buChar char="n"/>
            </a:pPr>
            <a:r>
              <a:rPr lang="en-US" altLang="en-US" sz="2000" dirty="0" smtClean="0">
                <a:latin typeface="Arial" charset="0"/>
              </a:rPr>
              <a:t>FSE results are used to calculate collision probabilities</a:t>
            </a:r>
          </a:p>
          <a:p>
            <a:pPr eaLnBrk="1" hangingPunct="1">
              <a:spcBef>
                <a:spcPct val="20000"/>
              </a:spcBef>
              <a:buClr>
                <a:schemeClr val="bg2"/>
              </a:buClr>
              <a:buSzPct val="75000"/>
              <a:buFont typeface="Wingdings" pitchFamily="2" charset="2"/>
              <a:buChar char="n"/>
            </a:pPr>
            <a:r>
              <a:rPr lang="en-US" altLang="en-US" sz="2000" dirty="0" smtClean="0">
                <a:latin typeface="Arial" charset="0"/>
              </a:rPr>
              <a:t>Supports </a:t>
            </a:r>
            <a:r>
              <a:rPr lang="en-US" altLang="en-US" sz="2000" dirty="0">
                <a:latin typeface="Arial" charset="0"/>
              </a:rPr>
              <a:t>3</a:t>
            </a:r>
            <a:r>
              <a:rPr lang="en-US" altLang="en-US" sz="2000" dirty="0" smtClean="0">
                <a:latin typeface="Arial" charset="0"/>
              </a:rPr>
              <a:t> flight modes: free flight, orbit and flight path</a:t>
            </a:r>
          </a:p>
        </p:txBody>
      </p:sp>
    </p:spTree>
    <p:custDataLst>
      <p:tags r:id="rId1"/>
    </p:custDataLst>
    <p:extLst>
      <p:ext uri="{BB962C8B-B14F-4D97-AF65-F5344CB8AC3E}">
        <p14:creationId xmlns:p14="http://schemas.microsoft.com/office/powerpoint/2010/main" val="2552393333"/>
      </p:ext>
    </p:extLst>
  </p:cSld>
  <p:clrMapOvr>
    <a:masterClrMapping/>
  </p:clrMapOvr>
  <p:transition advTm="58286"/>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smtClean="0"/>
              <a:t>May 2, 2014</a:t>
            </a:r>
            <a:endParaRPr lang="en-US" dirty="0"/>
          </a:p>
        </p:txBody>
      </p:sp>
      <p:sp>
        <p:nvSpPr>
          <p:cNvPr id="15365" name="Rectangle 2"/>
          <p:cNvSpPr>
            <a:spLocks noGrp="1" noChangeArrowheads="1"/>
          </p:cNvSpPr>
          <p:nvPr>
            <p:ph type="title"/>
          </p:nvPr>
        </p:nvSpPr>
        <p:spPr/>
        <p:txBody>
          <a:bodyPr/>
          <a:lstStyle/>
          <a:p>
            <a:pPr eaLnBrk="1" hangingPunct="1"/>
            <a:r>
              <a:rPr lang="en-US" altLang="en-US" dirty="0" smtClean="0"/>
              <a:t>FSE Orbit</a:t>
            </a:r>
          </a:p>
        </p:txBody>
      </p:sp>
      <p:sp>
        <p:nvSpPr>
          <p:cNvPr id="7" name="Rectangle 3"/>
          <p:cNvSpPr>
            <a:spLocks noChangeArrowheads="1"/>
          </p:cNvSpPr>
          <p:nvPr/>
        </p:nvSpPr>
        <p:spPr bwMode="auto">
          <a:xfrm>
            <a:off x="822246" y="1502649"/>
            <a:ext cx="7499508" cy="385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Garamond" pitchFamily="18" charset="0"/>
                <a:cs typeface="Arial" charset="0"/>
              </a:defRPr>
            </a:lvl1pPr>
            <a:lvl2pPr marL="800100" indent="-34290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eaLnBrk="1" hangingPunct="1">
              <a:spcBef>
                <a:spcPct val="20000"/>
              </a:spcBef>
              <a:buClr>
                <a:schemeClr val="bg2"/>
              </a:buClr>
              <a:buSzPct val="75000"/>
              <a:buFont typeface="Wingdings" pitchFamily="2" charset="2"/>
              <a:buChar char="n"/>
            </a:pPr>
            <a:r>
              <a:rPr lang="en-US" altLang="en-US" sz="2000" dirty="0" smtClean="0">
                <a:latin typeface="Arial" charset="0"/>
              </a:rPr>
              <a:t>Orbit mode: an aircraft flying in an orbit</a:t>
            </a:r>
          </a:p>
          <a:p>
            <a:pPr eaLnBrk="1" hangingPunct="1">
              <a:spcBef>
                <a:spcPct val="20000"/>
              </a:spcBef>
              <a:buClr>
                <a:schemeClr val="bg2"/>
              </a:buClr>
              <a:buSzPct val="75000"/>
              <a:buFont typeface="Wingdings" pitchFamily="2" charset="2"/>
              <a:buChar char="n"/>
            </a:pPr>
            <a:r>
              <a:rPr lang="en-US" altLang="en-US" sz="2000" dirty="0" smtClean="0">
                <a:latin typeface="Arial" charset="0"/>
              </a:rPr>
              <a:t>Known aircraft variables:</a:t>
            </a:r>
          </a:p>
          <a:p>
            <a:pPr lvl="1" eaLnBrk="1" hangingPunct="1">
              <a:spcBef>
                <a:spcPct val="20000"/>
              </a:spcBef>
              <a:buClr>
                <a:schemeClr val="bg2"/>
              </a:buClr>
              <a:buSzPct val="75000"/>
              <a:buFont typeface="Wingdings" pitchFamily="2" charset="2"/>
              <a:buChar char="n"/>
            </a:pPr>
            <a:r>
              <a:rPr lang="en-US" altLang="en-US" sz="2000" dirty="0">
                <a:latin typeface="Arial" charset="0"/>
              </a:rPr>
              <a:t>Aircraft position</a:t>
            </a:r>
          </a:p>
          <a:p>
            <a:pPr lvl="1" eaLnBrk="1" hangingPunct="1">
              <a:spcBef>
                <a:spcPct val="20000"/>
              </a:spcBef>
              <a:buClr>
                <a:schemeClr val="bg2"/>
              </a:buClr>
              <a:buSzPct val="75000"/>
              <a:buFont typeface="Wingdings" pitchFamily="2" charset="2"/>
              <a:buChar char="n"/>
            </a:pPr>
            <a:r>
              <a:rPr lang="en-US" altLang="en-US" sz="2000" dirty="0">
                <a:latin typeface="Arial" charset="0"/>
              </a:rPr>
              <a:t>Aircraft velocity</a:t>
            </a:r>
          </a:p>
          <a:p>
            <a:pPr lvl="1" eaLnBrk="1" hangingPunct="1">
              <a:spcBef>
                <a:spcPct val="20000"/>
              </a:spcBef>
              <a:buClr>
                <a:schemeClr val="bg2"/>
              </a:buClr>
              <a:buSzPct val="75000"/>
              <a:buFont typeface="Wingdings" pitchFamily="2" charset="2"/>
              <a:buChar char="n"/>
            </a:pPr>
            <a:r>
              <a:rPr lang="en-US" altLang="en-US" sz="2000" dirty="0">
                <a:latin typeface="Arial" charset="0"/>
              </a:rPr>
              <a:t>GPS error (altitude and </a:t>
            </a:r>
            <a:r>
              <a:rPr lang="en-US" altLang="en-US" sz="2000" dirty="0" smtClean="0">
                <a:latin typeface="Arial" charset="0"/>
              </a:rPr>
              <a:t>planar)</a:t>
            </a:r>
            <a:endParaRPr lang="en-US" altLang="en-US" sz="2000" dirty="0">
              <a:latin typeface="Arial" charset="0"/>
            </a:endParaRPr>
          </a:p>
          <a:p>
            <a:pPr lvl="1" eaLnBrk="1" hangingPunct="1">
              <a:spcBef>
                <a:spcPct val="20000"/>
              </a:spcBef>
              <a:buClr>
                <a:schemeClr val="bg2"/>
              </a:buClr>
              <a:buSzPct val="75000"/>
              <a:buFont typeface="Wingdings" pitchFamily="2" charset="2"/>
              <a:buChar char="n"/>
            </a:pPr>
            <a:r>
              <a:rPr lang="en-US" altLang="en-US" sz="2000" dirty="0">
                <a:latin typeface="Arial" charset="0"/>
              </a:rPr>
              <a:t>Speed error</a:t>
            </a:r>
          </a:p>
          <a:p>
            <a:pPr lvl="1" eaLnBrk="1" hangingPunct="1">
              <a:spcBef>
                <a:spcPct val="20000"/>
              </a:spcBef>
              <a:buClr>
                <a:schemeClr val="bg2"/>
              </a:buClr>
              <a:buSzPct val="75000"/>
              <a:buFont typeface="Wingdings" pitchFamily="2" charset="2"/>
              <a:buChar char="n"/>
            </a:pPr>
            <a:r>
              <a:rPr lang="en-US" altLang="en-US" sz="2000" dirty="0">
                <a:latin typeface="Arial" charset="0"/>
              </a:rPr>
              <a:t>Climb angle error</a:t>
            </a:r>
          </a:p>
          <a:p>
            <a:pPr lvl="1" eaLnBrk="1" hangingPunct="1">
              <a:spcBef>
                <a:spcPct val="20000"/>
              </a:spcBef>
              <a:buClr>
                <a:schemeClr val="bg2"/>
              </a:buClr>
              <a:buSzPct val="75000"/>
              <a:buFont typeface="Wingdings" pitchFamily="2" charset="2"/>
              <a:buChar char="n"/>
            </a:pPr>
            <a:r>
              <a:rPr lang="en-US" altLang="en-US" sz="2000" dirty="0">
                <a:latin typeface="Arial" charset="0"/>
              </a:rPr>
              <a:t>Heading angle </a:t>
            </a:r>
            <a:r>
              <a:rPr lang="en-US" altLang="en-US" sz="2000" dirty="0" smtClean="0">
                <a:latin typeface="Arial" charset="0"/>
              </a:rPr>
              <a:t>error</a:t>
            </a:r>
          </a:p>
          <a:p>
            <a:pPr lvl="1" eaLnBrk="1" hangingPunct="1">
              <a:spcBef>
                <a:spcPct val="20000"/>
              </a:spcBef>
              <a:buClr>
                <a:schemeClr val="bg2"/>
              </a:buClr>
              <a:buSzPct val="75000"/>
              <a:buFont typeface="Wingdings" pitchFamily="2" charset="2"/>
              <a:buChar char="n"/>
            </a:pPr>
            <a:r>
              <a:rPr lang="en-US" altLang="en-US" sz="2000" dirty="0" smtClean="0">
                <a:latin typeface="Arial" charset="0"/>
              </a:rPr>
              <a:t>Orbit center</a:t>
            </a:r>
          </a:p>
          <a:p>
            <a:pPr lvl="1" eaLnBrk="1" hangingPunct="1">
              <a:spcBef>
                <a:spcPct val="20000"/>
              </a:spcBef>
              <a:buClr>
                <a:schemeClr val="bg2"/>
              </a:buClr>
              <a:buSzPct val="75000"/>
              <a:buFont typeface="Wingdings" pitchFamily="2" charset="2"/>
              <a:buChar char="n"/>
            </a:pPr>
            <a:r>
              <a:rPr lang="en-US" altLang="en-US" sz="2000" dirty="0" smtClean="0">
                <a:latin typeface="Arial" charset="0"/>
              </a:rPr>
              <a:t>Orbit radius</a:t>
            </a:r>
          </a:p>
          <a:p>
            <a:pPr lvl="1" eaLnBrk="1" hangingPunct="1">
              <a:spcBef>
                <a:spcPct val="20000"/>
              </a:spcBef>
              <a:buClr>
                <a:schemeClr val="bg2"/>
              </a:buClr>
              <a:buSzPct val="75000"/>
              <a:buFont typeface="Wingdings" pitchFamily="2" charset="2"/>
              <a:buChar char="n"/>
            </a:pPr>
            <a:r>
              <a:rPr lang="en-US" altLang="en-US" sz="2000" dirty="0" smtClean="0">
                <a:latin typeface="Arial" charset="0"/>
              </a:rPr>
              <a:t>Orbit direction</a:t>
            </a:r>
          </a:p>
          <a:p>
            <a:pPr eaLnBrk="1" hangingPunct="1">
              <a:spcBef>
                <a:spcPct val="20000"/>
              </a:spcBef>
              <a:buClr>
                <a:schemeClr val="bg2"/>
              </a:buClr>
              <a:buSzPct val="75000"/>
              <a:buFont typeface="Wingdings" pitchFamily="2" charset="2"/>
              <a:buChar char="n"/>
            </a:pPr>
            <a:r>
              <a:rPr lang="en-US" altLang="en-US" sz="2000" dirty="0" smtClean="0">
                <a:latin typeface="Arial" charset="0"/>
              </a:rPr>
              <a:t>Using these known variables the covariance and variance is calculated using second order error propagation techniques</a:t>
            </a:r>
            <a:endParaRPr lang="en-US" altLang="en-US" sz="2000" dirty="0">
              <a:latin typeface="Arial" charset="0"/>
            </a:endParaRPr>
          </a:p>
          <a:p>
            <a:pPr marL="0" indent="0" eaLnBrk="1" hangingPunct="1">
              <a:spcBef>
                <a:spcPct val="20000"/>
              </a:spcBef>
              <a:buClr>
                <a:schemeClr val="bg2"/>
              </a:buClr>
              <a:buSzPct val="75000"/>
            </a:pPr>
            <a:endParaRPr lang="en-US" altLang="en-US" sz="2000" dirty="0" smtClean="0">
              <a:latin typeface="Arial" charset="0"/>
            </a:endParaRPr>
          </a:p>
          <a:p>
            <a:pPr marL="457200" lvl="1" indent="0" eaLnBrk="1" hangingPunct="1">
              <a:spcBef>
                <a:spcPct val="20000"/>
              </a:spcBef>
              <a:buClr>
                <a:schemeClr val="bg2"/>
              </a:buClr>
              <a:buSzPct val="75000"/>
            </a:pPr>
            <a:endParaRPr lang="en-US" altLang="en-US" sz="2000" dirty="0" smtClean="0">
              <a:latin typeface="Arial" charset="0"/>
            </a:endParaRPr>
          </a:p>
        </p:txBody>
      </p:sp>
    </p:spTree>
    <p:custDataLst>
      <p:tags r:id="rId1"/>
    </p:custDataLst>
    <p:extLst>
      <p:ext uri="{BB962C8B-B14F-4D97-AF65-F5344CB8AC3E}">
        <p14:creationId xmlns:p14="http://schemas.microsoft.com/office/powerpoint/2010/main" val="2089919090"/>
      </p:ext>
    </p:extLst>
  </p:cSld>
  <p:clrMapOvr>
    <a:masterClrMapping/>
  </p:clrMapOvr>
  <p:transition advTm="58286"/>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smtClean="0"/>
              <a:t>May 2, 2014</a:t>
            </a:r>
            <a:endParaRPr lang="en-US" dirty="0"/>
          </a:p>
        </p:txBody>
      </p:sp>
      <p:sp>
        <p:nvSpPr>
          <p:cNvPr id="15365" name="Rectangle 2"/>
          <p:cNvSpPr>
            <a:spLocks noGrp="1" noChangeArrowheads="1"/>
          </p:cNvSpPr>
          <p:nvPr>
            <p:ph type="title"/>
          </p:nvPr>
        </p:nvSpPr>
        <p:spPr/>
        <p:txBody>
          <a:bodyPr/>
          <a:lstStyle/>
          <a:p>
            <a:pPr eaLnBrk="1" hangingPunct="1"/>
            <a:r>
              <a:rPr lang="en-US" altLang="en-US" dirty="0" smtClean="0"/>
              <a:t>FSE Orbit (Cont.)</a:t>
            </a:r>
          </a:p>
        </p:txBody>
      </p:sp>
      <p:sp>
        <p:nvSpPr>
          <p:cNvPr id="7" name="Rectangle 3"/>
          <p:cNvSpPr>
            <a:spLocks noChangeArrowheads="1"/>
          </p:cNvSpPr>
          <p:nvPr/>
        </p:nvSpPr>
        <p:spPr bwMode="auto">
          <a:xfrm>
            <a:off x="822246" y="1502649"/>
            <a:ext cx="7499508" cy="385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Garamond" pitchFamily="18" charset="0"/>
                <a:cs typeface="Arial" charset="0"/>
              </a:defRPr>
            </a:lvl1pPr>
            <a:lvl2pPr marL="800100" indent="-34290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eaLnBrk="1" hangingPunct="1">
              <a:spcBef>
                <a:spcPct val="20000"/>
              </a:spcBef>
              <a:buClr>
                <a:schemeClr val="bg2"/>
              </a:buClr>
              <a:buSzPct val="75000"/>
              <a:buFont typeface="Wingdings" pitchFamily="2" charset="2"/>
              <a:buChar char="n"/>
            </a:pPr>
            <a:r>
              <a:rPr lang="en-US" altLang="en-US" sz="2000" dirty="0" smtClean="0">
                <a:latin typeface="Arial" charset="0"/>
              </a:rPr>
              <a:t>Controls the variance and covariance to give reasonable results </a:t>
            </a:r>
          </a:p>
          <a:p>
            <a:pPr eaLnBrk="1" hangingPunct="1">
              <a:spcBef>
                <a:spcPct val="20000"/>
              </a:spcBef>
              <a:buClr>
                <a:schemeClr val="bg2"/>
              </a:buClr>
              <a:buSzPct val="75000"/>
              <a:buFont typeface="Wingdings" pitchFamily="2" charset="2"/>
              <a:buChar char="n"/>
            </a:pPr>
            <a:r>
              <a:rPr lang="en-US" altLang="en-US" sz="2000" dirty="0" smtClean="0">
                <a:latin typeface="Arial" charset="0"/>
              </a:rPr>
              <a:t>Handles edge case scenarios (to include but not limited to):</a:t>
            </a:r>
          </a:p>
          <a:p>
            <a:pPr lvl="1" eaLnBrk="1" hangingPunct="1">
              <a:spcBef>
                <a:spcPct val="20000"/>
              </a:spcBef>
              <a:buClr>
                <a:schemeClr val="bg2"/>
              </a:buClr>
              <a:buSzPct val="75000"/>
              <a:buFont typeface="Wingdings" pitchFamily="2" charset="2"/>
              <a:buChar char="n"/>
            </a:pPr>
            <a:r>
              <a:rPr lang="en-US" altLang="en-US" sz="2000" dirty="0" smtClean="0">
                <a:latin typeface="Arial" charset="0"/>
              </a:rPr>
              <a:t>Aircraft not initially on the orbit but on the same altitude</a:t>
            </a:r>
            <a:endParaRPr lang="en-US" altLang="en-US" sz="2000" dirty="0">
              <a:latin typeface="Arial" charset="0"/>
            </a:endParaRPr>
          </a:p>
          <a:p>
            <a:pPr lvl="1" eaLnBrk="1" hangingPunct="1">
              <a:spcBef>
                <a:spcPct val="20000"/>
              </a:spcBef>
              <a:buClr>
                <a:schemeClr val="bg2"/>
              </a:buClr>
              <a:buSzPct val="75000"/>
              <a:buFont typeface="Wingdings" pitchFamily="2" charset="2"/>
              <a:buChar char="n"/>
            </a:pPr>
            <a:r>
              <a:rPr lang="en-US" altLang="en-US" sz="2000" dirty="0" smtClean="0">
                <a:latin typeface="Arial" charset="0"/>
              </a:rPr>
              <a:t>Aircraft </a:t>
            </a:r>
            <a:r>
              <a:rPr lang="en-US" altLang="en-US" sz="2000" dirty="0">
                <a:latin typeface="Arial" charset="0"/>
              </a:rPr>
              <a:t>not initially on the orbit but on </a:t>
            </a:r>
            <a:r>
              <a:rPr lang="en-US" altLang="en-US" sz="2000" dirty="0" smtClean="0">
                <a:latin typeface="Arial" charset="0"/>
              </a:rPr>
              <a:t>a different altitude</a:t>
            </a:r>
          </a:p>
          <a:p>
            <a:pPr lvl="1" eaLnBrk="1" hangingPunct="1">
              <a:spcBef>
                <a:spcPct val="20000"/>
              </a:spcBef>
              <a:buClr>
                <a:schemeClr val="bg2"/>
              </a:buClr>
              <a:buSzPct val="75000"/>
              <a:buFont typeface="Wingdings" pitchFamily="2" charset="2"/>
              <a:buChar char="n"/>
            </a:pPr>
            <a:r>
              <a:rPr lang="en-US" altLang="en-US" sz="2000" dirty="0" smtClean="0">
                <a:latin typeface="Arial" charset="0"/>
              </a:rPr>
              <a:t>Aircraft on the orbit but on a different altitude</a:t>
            </a:r>
            <a:endParaRPr lang="en-US" altLang="en-US" sz="2000" dirty="0">
              <a:latin typeface="Arial" charset="0"/>
            </a:endParaRPr>
          </a:p>
          <a:p>
            <a:pPr marL="0" indent="0" eaLnBrk="1" hangingPunct="1">
              <a:spcBef>
                <a:spcPct val="20000"/>
              </a:spcBef>
              <a:buClr>
                <a:schemeClr val="bg2"/>
              </a:buClr>
              <a:buSzPct val="75000"/>
            </a:pPr>
            <a:endParaRPr lang="en-US" altLang="en-US" sz="2000" dirty="0" smtClean="0">
              <a:latin typeface="Arial" charset="0"/>
            </a:endParaRPr>
          </a:p>
          <a:p>
            <a:pPr marL="457200" lvl="1" indent="0" eaLnBrk="1" hangingPunct="1">
              <a:spcBef>
                <a:spcPct val="20000"/>
              </a:spcBef>
              <a:buClr>
                <a:schemeClr val="bg2"/>
              </a:buClr>
              <a:buSzPct val="75000"/>
            </a:pPr>
            <a:endParaRPr lang="en-US" altLang="en-US" sz="2000" dirty="0" smtClean="0">
              <a:latin typeface="Arial" charset="0"/>
            </a:endParaRPr>
          </a:p>
        </p:txBody>
      </p:sp>
    </p:spTree>
    <p:custDataLst>
      <p:tags r:id="rId1"/>
    </p:custDataLst>
    <p:extLst>
      <p:ext uri="{BB962C8B-B14F-4D97-AF65-F5344CB8AC3E}">
        <p14:creationId xmlns:p14="http://schemas.microsoft.com/office/powerpoint/2010/main" val="285961801"/>
      </p:ext>
    </p:extLst>
  </p:cSld>
  <p:clrMapOvr>
    <a:masterClrMapping/>
  </p:clrMapOvr>
  <p:transition advTm="58286"/>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dirty="0" smtClean="0"/>
              <a:t>May 2, 2014</a:t>
            </a:r>
            <a:endParaRPr lang="en-US" dirty="0"/>
          </a:p>
        </p:txBody>
      </p:sp>
      <p:sp>
        <p:nvSpPr>
          <p:cNvPr id="15365" name="Rectangle 2"/>
          <p:cNvSpPr>
            <a:spLocks noGrp="1" noChangeArrowheads="1"/>
          </p:cNvSpPr>
          <p:nvPr>
            <p:ph type="title"/>
          </p:nvPr>
        </p:nvSpPr>
        <p:spPr/>
        <p:txBody>
          <a:bodyPr/>
          <a:lstStyle/>
          <a:p>
            <a:pPr eaLnBrk="1" hangingPunct="1"/>
            <a:r>
              <a:rPr lang="en-US" altLang="en-US" dirty="0" smtClean="0"/>
              <a:t>FSE Orbit Example 1</a:t>
            </a:r>
          </a:p>
        </p:txBody>
      </p:sp>
      <p:sp>
        <p:nvSpPr>
          <p:cNvPr id="5" name="TextBox 4"/>
          <p:cNvSpPr txBox="1"/>
          <p:nvPr/>
        </p:nvSpPr>
        <p:spPr>
          <a:xfrm>
            <a:off x="404815" y="2558889"/>
            <a:ext cx="3424775" cy="2554545"/>
          </a:xfrm>
          <a:prstGeom prst="rect">
            <a:avLst/>
          </a:prstGeom>
          <a:noFill/>
        </p:spPr>
        <p:txBody>
          <a:bodyPr wrap="square" rtlCol="0">
            <a:spAutoFit/>
          </a:bodyPr>
          <a:lstStyle/>
          <a:p>
            <a:r>
              <a:rPr lang="en-US" sz="2000" dirty="0" smtClean="0">
                <a:latin typeface="+mn-lt"/>
              </a:rPr>
              <a:t>Aircraft begins outside the orbit, enters the orbit, and  then flies clockwise around the orbit.  Furthermore the aircraft’s initial altitude is the same as the orbit’s altitude.  The  future predictions have a 95% confidence level.</a:t>
            </a:r>
            <a:endParaRPr lang="en-US" sz="2000" dirty="0">
              <a:latin typeface="+mn-lt"/>
            </a:endParaRPr>
          </a:p>
        </p:txBody>
      </p:sp>
      <p:grpSp>
        <p:nvGrpSpPr>
          <p:cNvPr id="4" name="Group 3"/>
          <p:cNvGrpSpPr/>
          <p:nvPr/>
        </p:nvGrpSpPr>
        <p:grpSpPr>
          <a:xfrm>
            <a:off x="4069642" y="1335081"/>
            <a:ext cx="4897495" cy="5002160"/>
            <a:chOff x="4069642" y="1335081"/>
            <a:chExt cx="4897495" cy="5002160"/>
          </a:xfrm>
        </p:grpSpPr>
        <p:sp>
          <p:nvSpPr>
            <p:cNvPr id="2" name="TextBox 1"/>
            <p:cNvSpPr txBox="1"/>
            <p:nvPr/>
          </p:nvSpPr>
          <p:spPr>
            <a:xfrm>
              <a:off x="4069642" y="5937131"/>
              <a:ext cx="4897495" cy="400110"/>
            </a:xfrm>
            <a:prstGeom prst="rect">
              <a:avLst/>
            </a:prstGeom>
            <a:noFill/>
          </p:spPr>
          <p:txBody>
            <a:bodyPr wrap="none" rtlCol="0">
              <a:spAutoFit/>
            </a:bodyPr>
            <a:lstStyle/>
            <a:p>
              <a:r>
                <a:rPr lang="en-US" sz="2000" dirty="0" smtClean="0">
                  <a:latin typeface="+mn-lt"/>
                </a:rPr>
                <a:t>This is a top view of the FSE orbit results.</a:t>
              </a:r>
              <a:endParaRPr lang="en-US" sz="2000" dirty="0">
                <a:latin typeface="+mn-lt"/>
              </a:endParaRP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4849" t="12889" r="3987" b="20667"/>
            <a:stretch/>
          </p:blipFill>
          <p:spPr>
            <a:xfrm>
              <a:off x="4078841" y="1335081"/>
              <a:ext cx="4879096" cy="4602050"/>
            </a:xfrm>
            <a:prstGeom prst="rect">
              <a:avLst/>
            </a:prstGeom>
          </p:spPr>
        </p:pic>
      </p:grpSp>
    </p:spTree>
    <p:custDataLst>
      <p:tags r:id="rId1"/>
    </p:custDataLst>
    <p:extLst>
      <p:ext uri="{BB962C8B-B14F-4D97-AF65-F5344CB8AC3E}">
        <p14:creationId xmlns:p14="http://schemas.microsoft.com/office/powerpoint/2010/main" val="2889792183"/>
      </p:ext>
    </p:extLst>
  </p:cSld>
  <p:clrMapOvr>
    <a:masterClrMapping/>
  </p:clrMapOvr>
  <p:transition advTm="58286"/>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dirty="0" smtClean="0"/>
              <a:t>May 2, 2014</a:t>
            </a:r>
            <a:endParaRPr lang="en-US" dirty="0"/>
          </a:p>
        </p:txBody>
      </p:sp>
      <p:sp>
        <p:nvSpPr>
          <p:cNvPr id="15365" name="Rectangle 2"/>
          <p:cNvSpPr>
            <a:spLocks noGrp="1" noChangeArrowheads="1"/>
          </p:cNvSpPr>
          <p:nvPr>
            <p:ph type="title"/>
          </p:nvPr>
        </p:nvSpPr>
        <p:spPr/>
        <p:txBody>
          <a:bodyPr/>
          <a:lstStyle/>
          <a:p>
            <a:pPr eaLnBrk="1" hangingPunct="1"/>
            <a:r>
              <a:rPr lang="en-US" altLang="en-US" dirty="0" smtClean="0"/>
              <a:t>FSE Orbit Example 1 (cont.)</a:t>
            </a:r>
          </a:p>
        </p:txBody>
      </p:sp>
      <p:grpSp>
        <p:nvGrpSpPr>
          <p:cNvPr id="3" name="Group 2"/>
          <p:cNvGrpSpPr/>
          <p:nvPr/>
        </p:nvGrpSpPr>
        <p:grpSpPr>
          <a:xfrm>
            <a:off x="160102" y="1588238"/>
            <a:ext cx="5443553" cy="4653433"/>
            <a:chOff x="3505185" y="1460916"/>
            <a:chExt cx="5443553" cy="4653433"/>
          </a:xfrm>
        </p:grpSpPr>
        <p:sp>
          <p:nvSpPr>
            <p:cNvPr id="2" name="TextBox 1"/>
            <p:cNvSpPr txBox="1"/>
            <p:nvPr/>
          </p:nvSpPr>
          <p:spPr>
            <a:xfrm>
              <a:off x="3692453" y="5714239"/>
              <a:ext cx="5069016" cy="400110"/>
            </a:xfrm>
            <a:prstGeom prst="rect">
              <a:avLst/>
            </a:prstGeom>
            <a:noFill/>
          </p:spPr>
          <p:txBody>
            <a:bodyPr wrap="none" rtlCol="0">
              <a:spAutoFit/>
            </a:bodyPr>
            <a:lstStyle/>
            <a:p>
              <a:r>
                <a:rPr lang="en-US" sz="2000" dirty="0" smtClean="0">
                  <a:latin typeface="+mn-lt"/>
                </a:rPr>
                <a:t>This is a side view of the FSE Orbit results.</a:t>
              </a:r>
              <a:endParaRPr lang="en-US" sz="2000" dirty="0">
                <a:latin typeface="+mn-lt"/>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850" t="19778" r="5712" b="26222"/>
            <a:stretch/>
          </p:blipFill>
          <p:spPr>
            <a:xfrm>
              <a:off x="3505185" y="1460916"/>
              <a:ext cx="5443553" cy="4253323"/>
            </a:xfrm>
            <a:prstGeom prst="rect">
              <a:avLst/>
            </a:prstGeom>
          </p:spPr>
        </p:pic>
      </p:grpSp>
      <p:sp>
        <p:nvSpPr>
          <p:cNvPr id="11" name="TextBox 10"/>
          <p:cNvSpPr txBox="1"/>
          <p:nvPr/>
        </p:nvSpPr>
        <p:spPr>
          <a:xfrm>
            <a:off x="5717281" y="2483793"/>
            <a:ext cx="3231457" cy="2862322"/>
          </a:xfrm>
          <a:prstGeom prst="rect">
            <a:avLst/>
          </a:prstGeom>
          <a:noFill/>
        </p:spPr>
        <p:txBody>
          <a:bodyPr wrap="square" rtlCol="0">
            <a:spAutoFit/>
          </a:bodyPr>
          <a:lstStyle/>
          <a:p>
            <a:r>
              <a:rPr lang="en-US" sz="2000" dirty="0">
                <a:latin typeface="+mn-lt"/>
              </a:rPr>
              <a:t>Aircraft begins outside the orbit, enters the orbit, and  then flies clockwise around the orbit.  Furthermore the aircraft’s initial altitude is the same as the orbit’s altitude.  The  future predictions have a 95% confidence level.</a:t>
            </a:r>
          </a:p>
        </p:txBody>
      </p:sp>
    </p:spTree>
    <p:custDataLst>
      <p:tags r:id="rId1"/>
    </p:custDataLst>
    <p:extLst>
      <p:ext uri="{BB962C8B-B14F-4D97-AF65-F5344CB8AC3E}">
        <p14:creationId xmlns:p14="http://schemas.microsoft.com/office/powerpoint/2010/main" val="3061302174"/>
      </p:ext>
    </p:extLst>
  </p:cSld>
  <p:clrMapOvr>
    <a:masterClrMapping/>
  </p:clrMapOvr>
  <p:transition advTm="58286"/>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dirty="0" smtClean="0"/>
              <a:t>May 2, 2014</a:t>
            </a:r>
            <a:endParaRPr lang="en-US" dirty="0"/>
          </a:p>
        </p:txBody>
      </p:sp>
      <p:sp>
        <p:nvSpPr>
          <p:cNvPr id="15365" name="Rectangle 2"/>
          <p:cNvSpPr>
            <a:spLocks noGrp="1" noChangeArrowheads="1"/>
          </p:cNvSpPr>
          <p:nvPr>
            <p:ph type="title"/>
          </p:nvPr>
        </p:nvSpPr>
        <p:spPr/>
        <p:txBody>
          <a:bodyPr/>
          <a:lstStyle/>
          <a:p>
            <a:pPr eaLnBrk="1" hangingPunct="1"/>
            <a:r>
              <a:rPr lang="en-US" altLang="en-US" dirty="0" smtClean="0"/>
              <a:t>FSE Orbit Example 2</a:t>
            </a:r>
          </a:p>
        </p:txBody>
      </p:sp>
      <p:sp>
        <p:nvSpPr>
          <p:cNvPr id="5" name="TextBox 4"/>
          <p:cNvSpPr txBox="1"/>
          <p:nvPr/>
        </p:nvSpPr>
        <p:spPr>
          <a:xfrm>
            <a:off x="173620" y="2160982"/>
            <a:ext cx="3020993" cy="2862322"/>
          </a:xfrm>
          <a:prstGeom prst="rect">
            <a:avLst/>
          </a:prstGeom>
          <a:noFill/>
        </p:spPr>
        <p:txBody>
          <a:bodyPr wrap="square" rtlCol="0">
            <a:spAutoFit/>
          </a:bodyPr>
          <a:lstStyle/>
          <a:p>
            <a:r>
              <a:rPr lang="en-US" sz="2000" dirty="0" smtClean="0">
                <a:latin typeface="+mn-lt"/>
              </a:rPr>
              <a:t>Aircraft is on the orbit but starts at a different altitude, then it will descend to the correct altitude and fly counter clockwise around the orbit.  The future predictions has a 95% confidence level.</a:t>
            </a:r>
            <a:endParaRPr lang="en-US" sz="2000" dirty="0">
              <a:latin typeface="+mn-lt"/>
            </a:endParaRPr>
          </a:p>
        </p:txBody>
      </p:sp>
      <p:grpSp>
        <p:nvGrpSpPr>
          <p:cNvPr id="9" name="Group 8"/>
          <p:cNvGrpSpPr/>
          <p:nvPr/>
        </p:nvGrpSpPr>
        <p:grpSpPr>
          <a:xfrm>
            <a:off x="3067291" y="1248640"/>
            <a:ext cx="6076709" cy="4687006"/>
            <a:chOff x="3067291" y="1248640"/>
            <a:chExt cx="6076709" cy="4687006"/>
          </a:xfrm>
        </p:grpSpPr>
        <p:sp>
          <p:nvSpPr>
            <p:cNvPr id="8" name="TextBox 7"/>
            <p:cNvSpPr txBox="1"/>
            <p:nvPr/>
          </p:nvSpPr>
          <p:spPr>
            <a:xfrm>
              <a:off x="3571137" y="5535536"/>
              <a:ext cx="5069016" cy="400110"/>
            </a:xfrm>
            <a:prstGeom prst="rect">
              <a:avLst/>
            </a:prstGeom>
            <a:noFill/>
          </p:spPr>
          <p:txBody>
            <a:bodyPr wrap="none" rtlCol="0">
              <a:spAutoFit/>
            </a:bodyPr>
            <a:lstStyle/>
            <a:p>
              <a:r>
                <a:rPr lang="en-US" sz="2000" dirty="0" smtClean="0">
                  <a:latin typeface="+mn-lt"/>
                </a:rPr>
                <a:t>This is a side view of the FSE Orbit results.</a:t>
              </a:r>
              <a:endParaRPr lang="en-US" sz="2000" dirty="0">
                <a:latin typeface="+mn-lt"/>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351" t="15021" r="3696" b="34852"/>
            <a:stretch/>
          </p:blipFill>
          <p:spPr>
            <a:xfrm>
              <a:off x="3067291" y="1248640"/>
              <a:ext cx="6076709" cy="4286896"/>
            </a:xfrm>
            <a:prstGeom prst="rect">
              <a:avLst/>
            </a:prstGeom>
          </p:spPr>
        </p:pic>
      </p:grpSp>
    </p:spTree>
    <p:custDataLst>
      <p:tags r:id="rId1"/>
    </p:custDataLst>
    <p:extLst>
      <p:ext uri="{BB962C8B-B14F-4D97-AF65-F5344CB8AC3E}">
        <p14:creationId xmlns:p14="http://schemas.microsoft.com/office/powerpoint/2010/main" val="2169380950"/>
      </p:ext>
    </p:extLst>
  </p:cSld>
  <p:clrMapOvr>
    <a:masterClrMapping/>
  </p:clrMapOvr>
  <p:transition advTm="58286"/>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dirty="0" smtClean="0"/>
              <a:t>May 2, 2014</a:t>
            </a:r>
            <a:endParaRPr lang="en-US" dirty="0"/>
          </a:p>
        </p:txBody>
      </p:sp>
      <p:sp>
        <p:nvSpPr>
          <p:cNvPr id="15365" name="Rectangle 2"/>
          <p:cNvSpPr>
            <a:spLocks noGrp="1" noChangeArrowheads="1"/>
          </p:cNvSpPr>
          <p:nvPr>
            <p:ph type="title"/>
          </p:nvPr>
        </p:nvSpPr>
        <p:spPr/>
        <p:txBody>
          <a:bodyPr/>
          <a:lstStyle/>
          <a:p>
            <a:pPr eaLnBrk="1" hangingPunct="1"/>
            <a:r>
              <a:rPr lang="en-US" altLang="en-US" dirty="0" smtClean="0"/>
              <a:t>FSE Orbit Example 2 (cont.)</a:t>
            </a:r>
          </a:p>
        </p:txBody>
      </p:sp>
      <p:grpSp>
        <p:nvGrpSpPr>
          <p:cNvPr id="7" name="Group 6"/>
          <p:cNvGrpSpPr/>
          <p:nvPr/>
        </p:nvGrpSpPr>
        <p:grpSpPr>
          <a:xfrm>
            <a:off x="176356" y="1506385"/>
            <a:ext cx="4897495" cy="4986288"/>
            <a:chOff x="0" y="1273859"/>
            <a:chExt cx="4897495" cy="4986288"/>
          </a:xfrm>
        </p:grpSpPr>
        <p:sp>
          <p:nvSpPr>
            <p:cNvPr id="8" name="TextBox 7"/>
            <p:cNvSpPr txBox="1"/>
            <p:nvPr/>
          </p:nvSpPr>
          <p:spPr>
            <a:xfrm>
              <a:off x="0" y="5860037"/>
              <a:ext cx="4897495" cy="400110"/>
            </a:xfrm>
            <a:prstGeom prst="rect">
              <a:avLst/>
            </a:prstGeom>
            <a:noFill/>
          </p:spPr>
          <p:txBody>
            <a:bodyPr wrap="none" rtlCol="0">
              <a:spAutoFit/>
            </a:bodyPr>
            <a:lstStyle/>
            <a:p>
              <a:r>
                <a:rPr lang="en-US" sz="2000" dirty="0" smtClean="0">
                  <a:latin typeface="+mn-lt"/>
                </a:rPr>
                <a:t>This is a top view of the FSE orbit results.</a:t>
              </a:r>
              <a:endParaRPr lang="en-US" sz="2000" dirty="0">
                <a:latin typeface="+mn-lt"/>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662" t="4557" r="6098" b="24388"/>
            <a:stretch/>
          </p:blipFill>
          <p:spPr>
            <a:xfrm>
              <a:off x="248253" y="1273859"/>
              <a:ext cx="4400988" cy="4586178"/>
            </a:xfrm>
            <a:prstGeom prst="rect">
              <a:avLst/>
            </a:prstGeom>
          </p:spPr>
        </p:pic>
      </p:grpSp>
      <p:sp>
        <p:nvSpPr>
          <p:cNvPr id="14" name="TextBox 13"/>
          <p:cNvSpPr txBox="1"/>
          <p:nvPr/>
        </p:nvSpPr>
        <p:spPr>
          <a:xfrm>
            <a:off x="5486399" y="2568368"/>
            <a:ext cx="3020993" cy="2862322"/>
          </a:xfrm>
          <a:prstGeom prst="rect">
            <a:avLst/>
          </a:prstGeom>
          <a:noFill/>
        </p:spPr>
        <p:txBody>
          <a:bodyPr wrap="square" rtlCol="0">
            <a:spAutoFit/>
          </a:bodyPr>
          <a:lstStyle/>
          <a:p>
            <a:r>
              <a:rPr lang="en-US" sz="2000" dirty="0" smtClean="0">
                <a:latin typeface="+mn-lt"/>
              </a:rPr>
              <a:t>Aircraft is on the orbit but starts at a different altitude, then it will descend to the correct altitude and fly counter clockwise around the orbit.  The future predictions has a 95% confidence level.</a:t>
            </a:r>
            <a:endParaRPr lang="en-US" sz="2000" dirty="0">
              <a:latin typeface="+mn-lt"/>
            </a:endParaRPr>
          </a:p>
        </p:txBody>
      </p:sp>
    </p:spTree>
    <p:custDataLst>
      <p:tags r:id="rId1"/>
    </p:custDataLst>
    <p:extLst>
      <p:ext uri="{BB962C8B-B14F-4D97-AF65-F5344CB8AC3E}">
        <p14:creationId xmlns:p14="http://schemas.microsoft.com/office/powerpoint/2010/main" val="1255840568"/>
      </p:ext>
    </p:extLst>
  </p:cSld>
  <p:clrMapOvr>
    <a:masterClrMapping/>
  </p:clrMapOvr>
  <p:transition advTm="58286"/>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smtClean="0"/>
              <a:t>May 2, 2014</a:t>
            </a:r>
            <a:endParaRPr lang="en-US" dirty="0"/>
          </a:p>
        </p:txBody>
      </p:sp>
      <p:sp>
        <p:nvSpPr>
          <p:cNvPr id="15365" name="Rectangle 2"/>
          <p:cNvSpPr>
            <a:spLocks noGrp="1" noChangeArrowheads="1"/>
          </p:cNvSpPr>
          <p:nvPr>
            <p:ph type="title"/>
          </p:nvPr>
        </p:nvSpPr>
        <p:spPr/>
        <p:txBody>
          <a:bodyPr/>
          <a:lstStyle/>
          <a:p>
            <a:pPr eaLnBrk="1" hangingPunct="1"/>
            <a:r>
              <a:rPr lang="en-US" altLang="en-US" dirty="0" smtClean="0"/>
              <a:t>Future work</a:t>
            </a:r>
          </a:p>
        </p:txBody>
      </p:sp>
      <p:sp>
        <p:nvSpPr>
          <p:cNvPr id="7" name="Rectangle 3"/>
          <p:cNvSpPr>
            <a:spLocks noChangeArrowheads="1"/>
          </p:cNvSpPr>
          <p:nvPr/>
        </p:nvSpPr>
        <p:spPr bwMode="auto">
          <a:xfrm>
            <a:off x="822246" y="1502649"/>
            <a:ext cx="7499508" cy="385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Garamond" pitchFamily="18" charset="0"/>
                <a:cs typeface="Arial" charset="0"/>
              </a:defRPr>
            </a:lvl1pPr>
            <a:lvl2pPr marL="800100" indent="-342900" eaLnBrk="0" hangingPunct="0">
              <a:defRPr>
                <a:solidFill>
                  <a:schemeClr val="tx1"/>
                </a:solidFill>
                <a:latin typeface="Garamond" pitchFamily="18" charset="0"/>
                <a:cs typeface="Arial" charset="0"/>
              </a:defRPr>
            </a:lvl2pPr>
            <a:lvl3pPr marL="1143000" indent="-228600" eaLnBrk="0" hangingPunct="0">
              <a:defRPr>
                <a:solidFill>
                  <a:schemeClr val="tx1"/>
                </a:solidFill>
                <a:latin typeface="Garamond" pitchFamily="18" charset="0"/>
                <a:cs typeface="Arial" charset="0"/>
              </a:defRPr>
            </a:lvl3pPr>
            <a:lvl4pPr marL="1600200" indent="-228600" eaLnBrk="0" hangingPunct="0">
              <a:defRPr>
                <a:solidFill>
                  <a:schemeClr val="tx1"/>
                </a:solidFill>
                <a:latin typeface="Garamond" pitchFamily="18" charset="0"/>
                <a:cs typeface="Arial" charset="0"/>
              </a:defRPr>
            </a:lvl4pPr>
            <a:lvl5pPr marL="2057400" indent="-228600" eaLnBrk="0" hangingPunct="0">
              <a:defRPr>
                <a:solidFill>
                  <a:schemeClr val="tx1"/>
                </a:solidFill>
                <a:latin typeface="Garamond" pitchFamily="18" charset="0"/>
                <a:cs typeface="Arial" charset="0"/>
              </a:defRPr>
            </a:lvl5pPr>
            <a:lvl6pPr marL="2514600" indent="-228600" eaLnBrk="0" fontAlgn="base" hangingPunct="0">
              <a:spcBef>
                <a:spcPct val="0"/>
              </a:spcBef>
              <a:spcAft>
                <a:spcPct val="0"/>
              </a:spcAft>
              <a:defRPr>
                <a:solidFill>
                  <a:schemeClr val="tx1"/>
                </a:solidFill>
                <a:latin typeface="Garamond" pitchFamily="18" charset="0"/>
                <a:cs typeface="Arial" charset="0"/>
              </a:defRPr>
            </a:lvl6pPr>
            <a:lvl7pPr marL="2971800" indent="-228600" eaLnBrk="0" fontAlgn="base" hangingPunct="0">
              <a:spcBef>
                <a:spcPct val="0"/>
              </a:spcBef>
              <a:spcAft>
                <a:spcPct val="0"/>
              </a:spcAft>
              <a:defRPr>
                <a:solidFill>
                  <a:schemeClr val="tx1"/>
                </a:solidFill>
                <a:latin typeface="Garamond" pitchFamily="18" charset="0"/>
                <a:cs typeface="Arial" charset="0"/>
              </a:defRPr>
            </a:lvl7pPr>
            <a:lvl8pPr marL="3429000" indent="-228600" eaLnBrk="0" fontAlgn="base" hangingPunct="0">
              <a:spcBef>
                <a:spcPct val="0"/>
              </a:spcBef>
              <a:spcAft>
                <a:spcPct val="0"/>
              </a:spcAft>
              <a:defRPr>
                <a:solidFill>
                  <a:schemeClr val="tx1"/>
                </a:solidFill>
                <a:latin typeface="Garamond" pitchFamily="18" charset="0"/>
                <a:cs typeface="Arial" charset="0"/>
              </a:defRPr>
            </a:lvl8pPr>
            <a:lvl9pPr marL="3886200" indent="-228600" eaLnBrk="0" fontAlgn="base" hangingPunct="0">
              <a:spcBef>
                <a:spcPct val="0"/>
              </a:spcBef>
              <a:spcAft>
                <a:spcPct val="0"/>
              </a:spcAft>
              <a:defRPr>
                <a:solidFill>
                  <a:schemeClr val="tx1"/>
                </a:solidFill>
                <a:latin typeface="Garamond" pitchFamily="18" charset="0"/>
                <a:cs typeface="Arial" charset="0"/>
              </a:defRPr>
            </a:lvl9pPr>
          </a:lstStyle>
          <a:p>
            <a:pPr eaLnBrk="1" hangingPunct="1">
              <a:spcBef>
                <a:spcPct val="20000"/>
              </a:spcBef>
              <a:buClr>
                <a:schemeClr val="bg2"/>
              </a:buClr>
              <a:buSzPct val="75000"/>
              <a:buFont typeface="Wingdings" pitchFamily="2" charset="2"/>
              <a:buChar char="n"/>
            </a:pPr>
            <a:r>
              <a:rPr lang="en-US" altLang="en-US" sz="2000" dirty="0" smtClean="0">
                <a:latin typeface="Arial" charset="0"/>
              </a:rPr>
              <a:t>Determine more realistic variance in the altitude and along the tangential portion of the orbit</a:t>
            </a:r>
          </a:p>
          <a:p>
            <a:pPr eaLnBrk="1" hangingPunct="1">
              <a:spcBef>
                <a:spcPct val="20000"/>
              </a:spcBef>
              <a:buClr>
                <a:schemeClr val="bg2"/>
              </a:buClr>
              <a:buSzPct val="75000"/>
              <a:buFont typeface="Wingdings" pitchFamily="2" charset="2"/>
              <a:buChar char="n"/>
            </a:pPr>
            <a:r>
              <a:rPr lang="en-US" altLang="en-US" sz="2000" dirty="0" smtClean="0">
                <a:latin typeface="Arial" charset="0"/>
              </a:rPr>
              <a:t>Demonstrate complicated scenarios with other flight modes and airspaces</a:t>
            </a:r>
          </a:p>
          <a:p>
            <a:pPr marL="0" indent="0" eaLnBrk="1" hangingPunct="1">
              <a:spcBef>
                <a:spcPct val="20000"/>
              </a:spcBef>
              <a:buClr>
                <a:schemeClr val="bg2"/>
              </a:buClr>
              <a:buSzPct val="75000"/>
            </a:pPr>
            <a:endParaRPr lang="en-US" altLang="en-US" sz="2000" dirty="0" smtClean="0">
              <a:latin typeface="Arial" charset="0"/>
            </a:endParaRPr>
          </a:p>
          <a:p>
            <a:pPr marL="457200" lvl="1" indent="0" eaLnBrk="1" hangingPunct="1">
              <a:spcBef>
                <a:spcPct val="20000"/>
              </a:spcBef>
              <a:buClr>
                <a:schemeClr val="bg2"/>
              </a:buClr>
              <a:buSzPct val="75000"/>
            </a:pPr>
            <a:endParaRPr lang="en-US" altLang="en-US" sz="2000" dirty="0" smtClean="0">
              <a:latin typeface="Arial" charset="0"/>
            </a:endParaRPr>
          </a:p>
        </p:txBody>
      </p:sp>
    </p:spTree>
    <p:custDataLst>
      <p:tags r:id="rId1"/>
    </p:custDataLst>
    <p:extLst>
      <p:ext uri="{BB962C8B-B14F-4D97-AF65-F5344CB8AC3E}">
        <p14:creationId xmlns:p14="http://schemas.microsoft.com/office/powerpoint/2010/main" val="2201927117"/>
      </p:ext>
    </p:extLst>
  </p:cSld>
  <p:clrMapOvr>
    <a:masterClrMapping/>
  </p:clrMapOvr>
  <p:transition advTm="58286"/>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1267" name="Rectangle 2"/>
          <p:cNvSpPr>
            <a:spLocks noGrp="1" noChangeArrowheads="1"/>
          </p:cNvSpPr>
          <p:nvPr>
            <p:ph type="title"/>
          </p:nvPr>
        </p:nvSpPr>
        <p:spPr>
          <a:xfrm>
            <a:off x="1268413" y="87313"/>
            <a:ext cx="7875587" cy="762000"/>
          </a:xfrm>
        </p:spPr>
        <p:txBody>
          <a:bodyPr/>
          <a:lstStyle/>
          <a:p>
            <a:r>
              <a:rPr lang="en-US" altLang="en-US" sz="2800" dirty="0" smtClean="0"/>
              <a:t>253 – 3D Volume Restricted Airspaces Implementation (Method 1)</a:t>
            </a:r>
          </a:p>
        </p:txBody>
      </p:sp>
      <p:sp>
        <p:nvSpPr>
          <p:cNvPr id="7" name="Rectangle 3"/>
          <p:cNvSpPr>
            <a:spLocks noChangeArrowheads="1"/>
          </p:cNvSpPr>
          <p:nvPr/>
        </p:nvSpPr>
        <p:spPr bwMode="auto">
          <a:xfrm>
            <a:off x="271463" y="1173163"/>
            <a:ext cx="8721725"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bg2"/>
              </a:buClr>
              <a:buSzPct val="75000"/>
              <a:buFont typeface="Wingdings" pitchFamily="2" charset="2"/>
              <a:buChar char="n"/>
              <a:defRPr/>
            </a:pPr>
            <a:r>
              <a:rPr lang="en-US" sz="2000" dirty="0">
                <a:latin typeface="Arial" charset="0"/>
              </a:rPr>
              <a:t>Development Champion: Christopher Lum</a:t>
            </a:r>
          </a:p>
          <a:p>
            <a:pPr marL="342900" indent="-342900">
              <a:spcBef>
                <a:spcPct val="20000"/>
              </a:spcBef>
              <a:buClr>
                <a:schemeClr val="bg2"/>
              </a:buClr>
              <a:buSzPct val="75000"/>
              <a:buFont typeface="Wingdings" pitchFamily="2" charset="2"/>
              <a:buChar char="n"/>
              <a:defRPr/>
            </a:pPr>
            <a:endParaRPr lang="en-US" sz="2000" dirty="0">
              <a:latin typeface="Arial" charset="0"/>
            </a:endParaRPr>
          </a:p>
          <a:p>
            <a:pPr>
              <a:defRPr/>
            </a:pPr>
            <a:r>
              <a:rPr lang="en-US" b="1" dirty="0"/>
              <a:t>Content</a:t>
            </a:r>
            <a:endParaRPr lang="en-US" dirty="0"/>
          </a:p>
          <a:p>
            <a:pPr>
              <a:defRPr/>
            </a:pPr>
            <a:r>
              <a:rPr lang="en-US" dirty="0">
                <a:cs typeface="Arial" pitchFamily="34" charset="0"/>
              </a:rPr>
              <a:t>As a software developer, I would like to develop a class to represent 3D restricted airspaces so that I can use it within the plugin in conjunction with other modules such as the conflict calculator.</a:t>
            </a:r>
          </a:p>
          <a:p>
            <a:pPr>
              <a:defRPr/>
            </a:pPr>
            <a:r>
              <a:rPr lang="en-US" dirty="0"/>
              <a:t> </a:t>
            </a:r>
          </a:p>
          <a:p>
            <a:pPr>
              <a:defRPr/>
            </a:pPr>
            <a:r>
              <a:rPr lang="en-US" b="1" dirty="0"/>
              <a:t>Definition of Done</a:t>
            </a:r>
            <a:endParaRPr lang="en-US" dirty="0"/>
          </a:p>
          <a:p>
            <a:pPr>
              <a:defRPr/>
            </a:pPr>
            <a:r>
              <a:rPr lang="en-US" dirty="0">
                <a:cs typeface="Arial" pitchFamily="34" charset="0"/>
              </a:rPr>
              <a:t>[x] Coordinate with Chris Lum to discuss 3D volume restricted airspace.</a:t>
            </a:r>
          </a:p>
          <a:p>
            <a:pPr>
              <a:defRPr/>
            </a:pPr>
            <a:r>
              <a:rPr lang="en-US" dirty="0">
                <a:cs typeface="Arial" pitchFamily="34" charset="0"/>
              </a:rPr>
              <a:t>[x] Create a class to represent a 3D volume (polyhedron).  This class should support</a:t>
            </a:r>
          </a:p>
          <a:p>
            <a:pPr>
              <a:defRPr/>
            </a:pPr>
            <a:r>
              <a:rPr lang="en-US" dirty="0">
                <a:cs typeface="Arial" pitchFamily="34" charset="0"/>
              </a:rPr>
              <a:t>   [x] Hit detection (user can specify a point and class can determine if this is inside the polygon)</a:t>
            </a:r>
          </a:p>
          <a:p>
            <a:pPr>
              <a:defRPr/>
            </a:pPr>
            <a:r>
              <a:rPr lang="en-US" dirty="0">
                <a:cs typeface="Arial" pitchFamily="34" charset="0"/>
              </a:rPr>
              <a:t>   [x] Determine if it is well formed (</a:t>
            </a:r>
            <a:r>
              <a:rPr lang="en-US" dirty="0" err="1">
                <a:cs typeface="Arial" pitchFamily="34" charset="0"/>
              </a:rPr>
              <a:t>ie</a:t>
            </a:r>
            <a:r>
              <a:rPr lang="en-US" dirty="0">
                <a:cs typeface="Arial" pitchFamily="34" charset="0"/>
              </a:rPr>
              <a:t> not </a:t>
            </a:r>
            <a:r>
              <a:rPr lang="en-US" u="sng" dirty="0">
                <a:cs typeface="Arial" pitchFamily="34" charset="0"/>
                <a:hlinkClick r:id="rId4"/>
              </a:rPr>
              <a:t>complex</a:t>
            </a:r>
            <a:r>
              <a:rPr lang="en-US" dirty="0">
                <a:cs typeface="Arial" pitchFamily="34" charset="0"/>
              </a:rPr>
              <a:t>)</a:t>
            </a:r>
          </a:p>
          <a:p>
            <a:pPr>
              <a:defRPr/>
            </a:pPr>
            <a:r>
              <a:rPr lang="en-US" dirty="0">
                <a:cs typeface="Arial" pitchFamily="34" charset="0"/>
              </a:rPr>
              <a:t>   [x] Class should implement the </a:t>
            </a:r>
            <a:r>
              <a:rPr lang="en-US" dirty="0" err="1">
                <a:cs typeface="Arial" pitchFamily="34" charset="0"/>
              </a:rPr>
              <a:t>IHittableCopyable</a:t>
            </a:r>
            <a:r>
              <a:rPr lang="en-US" dirty="0">
                <a:cs typeface="Arial" pitchFamily="34" charset="0"/>
              </a:rPr>
              <a:t> interface</a:t>
            </a:r>
          </a:p>
          <a:p>
            <a:pPr>
              <a:defRPr/>
            </a:pPr>
            <a:r>
              <a:rPr lang="en-US" dirty="0">
                <a:cs typeface="Arial" pitchFamily="34" charset="0"/>
              </a:rPr>
              <a:t>[x] Create a separate project outside of the UW.sln to illustrate how these can be used to compute the probability of </a:t>
            </a:r>
            <a:r>
              <a:rPr lang="en-US" dirty="0" err="1">
                <a:cs typeface="Arial" pitchFamily="34" charset="0"/>
              </a:rPr>
              <a:t>ConflictEntity</a:t>
            </a:r>
            <a:r>
              <a:rPr lang="en-US" dirty="0">
                <a:cs typeface="Arial" pitchFamily="34" charset="0"/>
              </a:rPr>
              <a:t> entering this polyhedron (see user story ‘255 –Integration of Position Probabilities Over An Arbitrary Volume’).</a:t>
            </a:r>
          </a:p>
          <a:p>
            <a:pPr>
              <a:defRPr/>
            </a:pPr>
            <a:r>
              <a:rPr lang="en-US" dirty="0">
                <a:cs typeface="Arial" pitchFamily="34" charset="0"/>
              </a:rPr>
              <a:t>[x] Coordinate with Chris Lum to discuss results.</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DD48CEBB-C4DA-48FE-B69C-35859B2FED30}" type="slidenum">
              <a:rPr lang="en-US" smtClean="0"/>
              <a:pPr>
                <a:defRPr/>
              </a:pPr>
              <a:t>19</a:t>
            </a:fld>
            <a:endParaRPr lang="en-US"/>
          </a:p>
        </p:txBody>
      </p:sp>
    </p:spTree>
    <p:custDataLst>
      <p:tags r:id="rId1"/>
    </p:custDataLst>
    <p:extLst>
      <p:ext uri="{BB962C8B-B14F-4D97-AF65-F5344CB8AC3E}">
        <p14:creationId xmlns:p14="http://schemas.microsoft.com/office/powerpoint/2010/main" val="2177634197"/>
      </p:ext>
    </p:extLst>
  </p:cSld>
  <p:clrMapOvr>
    <a:masterClrMapping/>
  </p:clrMapOvr>
  <p:transition advTm="58286"/>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mtClean="0"/>
              <a:t>Team Introduction</a:t>
            </a:r>
          </a:p>
        </p:txBody>
      </p:sp>
      <p:pic>
        <p:nvPicPr>
          <p:cNvPr id="8195" name="Picture 8"/>
          <p:cNvPicPr>
            <a:picLocks noChangeAspect="1" noChangeArrowheads="1"/>
          </p:cNvPicPr>
          <p:nvPr/>
        </p:nvPicPr>
        <p:blipFill>
          <a:blip r:embed="rId4">
            <a:extLst>
              <a:ext uri="{28A0092B-C50C-407E-A947-70E740481C1C}">
                <a14:useLocalDpi xmlns:a14="http://schemas.microsoft.com/office/drawing/2010/main" val="0"/>
              </a:ext>
            </a:extLst>
          </a:blip>
          <a:srcRect l="12492" r="11545" b="11404"/>
          <a:stretch>
            <a:fillRect/>
          </a:stretch>
        </p:blipFill>
        <p:spPr bwMode="auto">
          <a:xfrm>
            <a:off x="4508500" y="3157538"/>
            <a:ext cx="1189038"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5413" y="2771775"/>
            <a:ext cx="1292226" cy="400050"/>
          </a:xfrm>
          <a:prstGeom prst="rect">
            <a:avLst/>
          </a:prstGeom>
          <a:noFill/>
        </p:spPr>
        <p:txBody>
          <a:bodyPr>
            <a:spAutoFit/>
          </a:bodyPr>
          <a:lstStyle/>
          <a:p>
            <a:pPr algn="ctr">
              <a:defRPr/>
            </a:pPr>
            <a:r>
              <a:rPr lang="en-US" sz="1000" dirty="0">
                <a:latin typeface="+mj-lt"/>
              </a:rPr>
              <a:t>Christopher Lum</a:t>
            </a:r>
          </a:p>
          <a:p>
            <a:pPr algn="ctr">
              <a:defRPr/>
            </a:pPr>
            <a:r>
              <a:rPr lang="en-US" sz="1000" dirty="0">
                <a:latin typeface="+mj-lt"/>
              </a:rPr>
              <a:t>Research Scientist</a:t>
            </a:r>
          </a:p>
        </p:txBody>
      </p:sp>
      <p:pic>
        <p:nvPicPr>
          <p:cNvPr id="8197" name="Picture 11"/>
          <p:cNvPicPr>
            <a:picLocks noChangeAspect="1" noChangeArrowheads="1"/>
          </p:cNvPicPr>
          <p:nvPr/>
        </p:nvPicPr>
        <p:blipFill>
          <a:blip r:embed="rId5">
            <a:extLst>
              <a:ext uri="{28A0092B-C50C-407E-A947-70E740481C1C}">
                <a14:useLocalDpi xmlns:a14="http://schemas.microsoft.com/office/drawing/2010/main" val="0"/>
              </a:ext>
            </a:extLst>
          </a:blip>
          <a:srcRect l="29922" r="33253" b="27715"/>
          <a:stretch>
            <a:fillRect/>
          </a:stretch>
        </p:blipFill>
        <p:spPr bwMode="auto">
          <a:xfrm>
            <a:off x="4521200" y="1157288"/>
            <a:ext cx="11334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12"/>
          <p:cNvPicPr>
            <a:picLocks noChangeAspect="1" noChangeArrowheads="1"/>
          </p:cNvPicPr>
          <p:nvPr/>
        </p:nvPicPr>
        <p:blipFill>
          <a:blip r:embed="rId6">
            <a:extLst>
              <a:ext uri="{28A0092B-C50C-407E-A947-70E740481C1C}">
                <a14:useLocalDpi xmlns:a14="http://schemas.microsoft.com/office/drawing/2010/main" val="0"/>
              </a:ext>
            </a:extLst>
          </a:blip>
          <a:srcRect l="25085" t="25621" r="25774" b="22336"/>
          <a:stretch>
            <a:fillRect/>
          </a:stretch>
        </p:blipFill>
        <p:spPr bwMode="auto">
          <a:xfrm>
            <a:off x="1147763" y="1157288"/>
            <a:ext cx="1201737"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13"/>
          <p:cNvPicPr>
            <a:picLocks noChangeAspect="1" noChangeArrowheads="1"/>
          </p:cNvPicPr>
          <p:nvPr/>
        </p:nvPicPr>
        <p:blipFill>
          <a:blip r:embed="rId7">
            <a:extLst>
              <a:ext uri="{28A0092B-C50C-407E-A947-70E740481C1C}">
                <a14:useLocalDpi xmlns:a14="http://schemas.microsoft.com/office/drawing/2010/main" val="0"/>
              </a:ext>
            </a:extLst>
          </a:blip>
          <a:srcRect l="7185" r="18344"/>
          <a:stretch>
            <a:fillRect/>
          </a:stretch>
        </p:blipFill>
        <p:spPr bwMode="auto">
          <a:xfrm>
            <a:off x="6859588" y="1157288"/>
            <a:ext cx="1189037" cy="159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l="23145" r="19000"/>
          <a:stretch>
            <a:fillRect/>
          </a:stretch>
        </p:blipFill>
        <p:spPr bwMode="auto">
          <a:xfrm>
            <a:off x="3498850" y="1157288"/>
            <a:ext cx="1020763"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1" name="Picture 17"/>
          <p:cNvPicPr>
            <a:picLocks noChangeAspect="1" noChangeArrowheads="1"/>
          </p:cNvPicPr>
          <p:nvPr/>
        </p:nvPicPr>
        <p:blipFill>
          <a:blip r:embed="rId9">
            <a:extLst>
              <a:ext uri="{28A0092B-C50C-407E-A947-70E740481C1C}">
                <a14:useLocalDpi xmlns:a14="http://schemas.microsoft.com/office/drawing/2010/main" val="0"/>
              </a:ext>
            </a:extLst>
          </a:blip>
          <a:srcRect l="32645" t="22279" r="39162" b="24706"/>
          <a:stretch>
            <a:fillRect/>
          </a:stretch>
        </p:blipFill>
        <p:spPr bwMode="auto">
          <a:xfrm>
            <a:off x="2341563" y="1157288"/>
            <a:ext cx="1157287"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2" name="Picture 16"/>
          <p:cNvPicPr>
            <a:picLocks noChangeAspect="1" noChangeArrowheads="1"/>
          </p:cNvPicPr>
          <p:nvPr/>
        </p:nvPicPr>
        <p:blipFill>
          <a:blip r:embed="rId10">
            <a:extLst>
              <a:ext uri="{28A0092B-C50C-407E-A947-70E740481C1C}">
                <a14:useLocalDpi xmlns:a14="http://schemas.microsoft.com/office/drawing/2010/main" val="0"/>
              </a:ext>
            </a:extLst>
          </a:blip>
          <a:srcRect l="11842" t="1385" r="12314" b="37299"/>
          <a:stretch>
            <a:fillRect/>
          </a:stretch>
        </p:blipFill>
        <p:spPr bwMode="auto">
          <a:xfrm>
            <a:off x="5654675" y="1157288"/>
            <a:ext cx="1201738"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1063625" y="2771775"/>
            <a:ext cx="1309688" cy="400050"/>
          </a:xfrm>
          <a:prstGeom prst="rect">
            <a:avLst/>
          </a:prstGeom>
          <a:noFill/>
        </p:spPr>
        <p:txBody>
          <a:bodyPr>
            <a:spAutoFit/>
          </a:bodyPr>
          <a:lstStyle/>
          <a:p>
            <a:pPr algn="ctr">
              <a:defRPr/>
            </a:pPr>
            <a:r>
              <a:rPr lang="en-US" sz="1000" dirty="0">
                <a:latin typeface="+mj-lt"/>
              </a:rPr>
              <a:t>Lt. Kevin </a:t>
            </a:r>
            <a:r>
              <a:rPr lang="en-US" sz="1000" dirty="0" err="1">
                <a:latin typeface="+mj-lt"/>
              </a:rPr>
              <a:t>Ueunten</a:t>
            </a:r>
            <a:endParaRPr lang="en-US" sz="1000" dirty="0">
              <a:latin typeface="+mj-lt"/>
            </a:endParaRPr>
          </a:p>
          <a:p>
            <a:pPr algn="ctr">
              <a:defRPr/>
            </a:pPr>
            <a:r>
              <a:rPr lang="en-US" sz="1000" dirty="0">
                <a:latin typeface="+mj-lt"/>
              </a:rPr>
              <a:t>Masters Student</a:t>
            </a:r>
          </a:p>
        </p:txBody>
      </p:sp>
      <p:sp>
        <p:nvSpPr>
          <p:cNvPr id="22" name="TextBox 21"/>
          <p:cNvSpPr txBox="1"/>
          <p:nvPr/>
        </p:nvSpPr>
        <p:spPr>
          <a:xfrm>
            <a:off x="2273300" y="2771775"/>
            <a:ext cx="1187450" cy="400050"/>
          </a:xfrm>
          <a:prstGeom prst="rect">
            <a:avLst/>
          </a:prstGeom>
          <a:noFill/>
        </p:spPr>
        <p:txBody>
          <a:bodyPr>
            <a:spAutoFit/>
          </a:bodyPr>
          <a:lstStyle/>
          <a:p>
            <a:pPr algn="ctr">
              <a:defRPr/>
            </a:pPr>
            <a:r>
              <a:rPr lang="en-US" sz="1000" dirty="0">
                <a:latin typeface="+mj-lt"/>
              </a:rPr>
              <a:t>Bao Le</a:t>
            </a:r>
          </a:p>
          <a:p>
            <a:pPr algn="ctr">
              <a:defRPr/>
            </a:pPr>
            <a:r>
              <a:rPr lang="en-US" sz="1000" dirty="0">
                <a:latin typeface="+mj-lt"/>
              </a:rPr>
              <a:t>Masters Student</a:t>
            </a:r>
          </a:p>
        </p:txBody>
      </p:sp>
      <p:sp>
        <p:nvSpPr>
          <p:cNvPr id="23" name="TextBox 22"/>
          <p:cNvSpPr txBox="1"/>
          <p:nvPr/>
        </p:nvSpPr>
        <p:spPr>
          <a:xfrm>
            <a:off x="3375025" y="2771775"/>
            <a:ext cx="1052513" cy="400050"/>
          </a:xfrm>
          <a:prstGeom prst="rect">
            <a:avLst/>
          </a:prstGeom>
          <a:noFill/>
        </p:spPr>
        <p:txBody>
          <a:bodyPr>
            <a:spAutoFit/>
          </a:bodyPr>
          <a:lstStyle/>
          <a:p>
            <a:pPr algn="ctr">
              <a:defRPr/>
            </a:pPr>
            <a:r>
              <a:rPr lang="en-US" sz="1000" dirty="0">
                <a:latin typeface="+mj-lt"/>
              </a:rPr>
              <a:t>Madison Peck</a:t>
            </a:r>
          </a:p>
          <a:p>
            <a:pPr algn="ctr">
              <a:defRPr/>
            </a:pPr>
            <a:r>
              <a:rPr lang="en-US" sz="1000" dirty="0">
                <a:latin typeface="+mj-lt"/>
              </a:rPr>
              <a:t>BS Alumni</a:t>
            </a:r>
          </a:p>
        </p:txBody>
      </p:sp>
      <p:pic>
        <p:nvPicPr>
          <p:cNvPr id="8206" name="Picture 17"/>
          <p:cNvPicPr>
            <a:picLocks noChangeAspect="1" noChangeArrowheads="1"/>
          </p:cNvPicPr>
          <p:nvPr/>
        </p:nvPicPr>
        <p:blipFill>
          <a:blip r:embed="rId11">
            <a:extLst>
              <a:ext uri="{28A0092B-C50C-407E-A947-70E740481C1C}">
                <a14:useLocalDpi xmlns:a14="http://schemas.microsoft.com/office/drawing/2010/main" val="0"/>
              </a:ext>
            </a:extLst>
          </a:blip>
          <a:srcRect l="17776" r="20856" b="46916"/>
          <a:stretch>
            <a:fillRect/>
          </a:stretch>
        </p:blipFill>
        <p:spPr bwMode="auto">
          <a:xfrm>
            <a:off x="3354388" y="3157538"/>
            <a:ext cx="1154112"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4643438" y="2771775"/>
            <a:ext cx="790575" cy="400050"/>
          </a:xfrm>
          <a:prstGeom prst="rect">
            <a:avLst/>
          </a:prstGeom>
          <a:noFill/>
        </p:spPr>
        <p:txBody>
          <a:bodyPr>
            <a:spAutoFit/>
          </a:bodyPr>
          <a:lstStyle/>
          <a:p>
            <a:pPr algn="ctr">
              <a:defRPr/>
            </a:pPr>
            <a:r>
              <a:rPr lang="en-US" sz="1000" dirty="0">
                <a:latin typeface="+mj-lt"/>
              </a:rPr>
              <a:t>Matt Davis</a:t>
            </a:r>
          </a:p>
          <a:p>
            <a:pPr algn="ctr">
              <a:defRPr/>
            </a:pPr>
            <a:r>
              <a:rPr lang="en-US" sz="1000" dirty="0">
                <a:latin typeface="+mj-lt"/>
              </a:rPr>
              <a:t>Senior</a:t>
            </a:r>
          </a:p>
        </p:txBody>
      </p:sp>
      <p:sp>
        <p:nvSpPr>
          <p:cNvPr id="27" name="TextBox 26"/>
          <p:cNvSpPr txBox="1"/>
          <p:nvPr/>
        </p:nvSpPr>
        <p:spPr>
          <a:xfrm>
            <a:off x="5559425" y="2771775"/>
            <a:ext cx="1300163" cy="400050"/>
          </a:xfrm>
          <a:prstGeom prst="rect">
            <a:avLst/>
          </a:prstGeom>
          <a:noFill/>
        </p:spPr>
        <p:txBody>
          <a:bodyPr>
            <a:spAutoFit/>
          </a:bodyPr>
          <a:lstStyle/>
          <a:p>
            <a:pPr algn="ctr">
              <a:defRPr/>
            </a:pPr>
            <a:r>
              <a:rPr lang="en-US" sz="1000" dirty="0">
                <a:latin typeface="+mj-lt"/>
              </a:rPr>
              <a:t>Federico Alvarez</a:t>
            </a:r>
          </a:p>
          <a:p>
            <a:pPr algn="ctr">
              <a:defRPr/>
            </a:pPr>
            <a:r>
              <a:rPr lang="en-US" sz="1000" dirty="0">
                <a:latin typeface="+mj-lt"/>
              </a:rPr>
              <a:t>Senior</a:t>
            </a:r>
          </a:p>
        </p:txBody>
      </p:sp>
      <p:sp>
        <p:nvSpPr>
          <p:cNvPr id="28" name="TextBox 27"/>
          <p:cNvSpPr txBox="1"/>
          <p:nvPr/>
        </p:nvSpPr>
        <p:spPr>
          <a:xfrm>
            <a:off x="3379788" y="4632325"/>
            <a:ext cx="998537" cy="400050"/>
          </a:xfrm>
          <a:prstGeom prst="rect">
            <a:avLst/>
          </a:prstGeom>
          <a:noFill/>
        </p:spPr>
        <p:txBody>
          <a:bodyPr>
            <a:spAutoFit/>
          </a:bodyPr>
          <a:lstStyle/>
          <a:p>
            <a:pPr algn="ctr">
              <a:defRPr/>
            </a:pPr>
            <a:r>
              <a:rPr lang="en-US" sz="1000" dirty="0">
                <a:latin typeface="+mj-lt"/>
              </a:rPr>
              <a:t>Al Creigh</a:t>
            </a:r>
          </a:p>
          <a:p>
            <a:pPr algn="ctr">
              <a:defRPr/>
            </a:pPr>
            <a:r>
              <a:rPr lang="en-US" sz="1000" dirty="0">
                <a:latin typeface="+mj-lt"/>
              </a:rPr>
              <a:t>Junior</a:t>
            </a:r>
          </a:p>
        </p:txBody>
      </p:sp>
      <p:sp>
        <p:nvSpPr>
          <p:cNvPr id="29" name="TextBox 28"/>
          <p:cNvSpPr txBox="1"/>
          <p:nvPr/>
        </p:nvSpPr>
        <p:spPr>
          <a:xfrm>
            <a:off x="4532313" y="4632325"/>
            <a:ext cx="996950" cy="400050"/>
          </a:xfrm>
          <a:prstGeom prst="rect">
            <a:avLst/>
          </a:prstGeom>
          <a:noFill/>
        </p:spPr>
        <p:txBody>
          <a:bodyPr>
            <a:spAutoFit/>
          </a:bodyPr>
          <a:lstStyle/>
          <a:p>
            <a:pPr algn="ctr">
              <a:defRPr/>
            </a:pPr>
            <a:r>
              <a:rPr lang="en-US" sz="1000" dirty="0">
                <a:latin typeface="+mj-lt"/>
              </a:rPr>
              <a:t>Daniel Ablog</a:t>
            </a:r>
          </a:p>
          <a:p>
            <a:pPr algn="ctr">
              <a:defRPr/>
            </a:pPr>
            <a:r>
              <a:rPr lang="en-US" sz="1000" dirty="0">
                <a:latin typeface="+mj-lt"/>
              </a:rPr>
              <a:t>Junior</a:t>
            </a:r>
          </a:p>
        </p:txBody>
      </p:sp>
      <p:sp>
        <p:nvSpPr>
          <p:cNvPr id="31" name="TextBox 30"/>
          <p:cNvSpPr txBox="1"/>
          <p:nvPr/>
        </p:nvSpPr>
        <p:spPr>
          <a:xfrm>
            <a:off x="6880225" y="2797175"/>
            <a:ext cx="1023938" cy="400050"/>
          </a:xfrm>
          <a:prstGeom prst="rect">
            <a:avLst/>
          </a:prstGeom>
          <a:noFill/>
        </p:spPr>
        <p:txBody>
          <a:bodyPr>
            <a:spAutoFit/>
          </a:bodyPr>
          <a:lstStyle/>
          <a:p>
            <a:pPr algn="ctr">
              <a:defRPr/>
            </a:pPr>
            <a:r>
              <a:rPr lang="en-US" sz="1000" dirty="0">
                <a:latin typeface="+mj-lt"/>
              </a:rPr>
              <a:t>Noel Kimber</a:t>
            </a:r>
          </a:p>
          <a:p>
            <a:pPr algn="ctr">
              <a:defRPr/>
            </a:pPr>
            <a:r>
              <a:rPr lang="en-US" sz="1000" dirty="0">
                <a:latin typeface="+mj-lt"/>
              </a:rPr>
              <a:t>Senior</a:t>
            </a:r>
          </a:p>
        </p:txBody>
      </p:sp>
      <p:sp>
        <p:nvSpPr>
          <p:cNvPr id="30" name="TextBox 29"/>
          <p:cNvSpPr txBox="1"/>
          <p:nvPr/>
        </p:nvSpPr>
        <p:spPr>
          <a:xfrm>
            <a:off x="1734946" y="6269038"/>
            <a:ext cx="876300" cy="400050"/>
          </a:xfrm>
          <a:prstGeom prst="rect">
            <a:avLst/>
          </a:prstGeom>
          <a:noFill/>
        </p:spPr>
        <p:txBody>
          <a:bodyPr>
            <a:spAutoFit/>
          </a:bodyPr>
          <a:lstStyle/>
          <a:p>
            <a:pPr algn="ctr">
              <a:defRPr/>
            </a:pPr>
            <a:r>
              <a:rPr lang="en-US" sz="1000" dirty="0">
                <a:latin typeface="+mj-lt"/>
              </a:rPr>
              <a:t>Henry Qin</a:t>
            </a:r>
          </a:p>
          <a:p>
            <a:pPr algn="ctr">
              <a:defRPr/>
            </a:pPr>
            <a:r>
              <a:rPr lang="en-US" sz="1000" dirty="0">
                <a:latin typeface="+mj-lt"/>
              </a:rPr>
              <a:t>Sophomore</a:t>
            </a:r>
          </a:p>
        </p:txBody>
      </p:sp>
      <p:sp>
        <p:nvSpPr>
          <p:cNvPr id="32" name="TextBox 31"/>
          <p:cNvSpPr txBox="1"/>
          <p:nvPr/>
        </p:nvSpPr>
        <p:spPr>
          <a:xfrm>
            <a:off x="5646738" y="4632325"/>
            <a:ext cx="1268412" cy="400050"/>
          </a:xfrm>
          <a:prstGeom prst="rect">
            <a:avLst/>
          </a:prstGeom>
          <a:noFill/>
        </p:spPr>
        <p:txBody>
          <a:bodyPr>
            <a:spAutoFit/>
          </a:bodyPr>
          <a:lstStyle/>
          <a:p>
            <a:pPr algn="ctr">
              <a:defRPr/>
            </a:pPr>
            <a:r>
              <a:rPr lang="en-US" sz="1000" dirty="0">
                <a:latin typeface="+mj-lt"/>
              </a:rPr>
              <a:t>Keisuke </a:t>
            </a:r>
            <a:r>
              <a:rPr lang="en-US" sz="1000" dirty="0" err="1">
                <a:latin typeface="+mj-lt"/>
              </a:rPr>
              <a:t>Tsujita</a:t>
            </a:r>
            <a:endParaRPr lang="en-US" sz="1000" dirty="0">
              <a:latin typeface="+mj-lt"/>
            </a:endParaRPr>
          </a:p>
          <a:p>
            <a:pPr algn="ctr">
              <a:defRPr/>
            </a:pPr>
            <a:r>
              <a:rPr lang="en-US" sz="1000" dirty="0">
                <a:latin typeface="+mj-lt"/>
              </a:rPr>
              <a:t>Junior</a:t>
            </a:r>
          </a:p>
        </p:txBody>
      </p:sp>
      <p:pic>
        <p:nvPicPr>
          <p:cNvPr id="8214" name="Picture 26"/>
          <p:cNvPicPr>
            <a:picLocks noChangeAspect="1" noChangeArrowheads="1"/>
          </p:cNvPicPr>
          <p:nvPr/>
        </p:nvPicPr>
        <p:blipFill>
          <a:blip r:embed="rId12">
            <a:extLst>
              <a:ext uri="{28A0092B-C50C-407E-A947-70E740481C1C}">
                <a14:useLocalDpi xmlns:a14="http://schemas.microsoft.com/office/drawing/2010/main" val="0"/>
              </a:ext>
            </a:extLst>
          </a:blip>
          <a:srcRect l="19122" t="20909" r="26541" b="44565"/>
          <a:stretch>
            <a:fillRect/>
          </a:stretch>
        </p:blipFill>
        <p:spPr bwMode="auto">
          <a:xfrm>
            <a:off x="1677796" y="4983163"/>
            <a:ext cx="1150937"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5" name="Picture 29"/>
          <p:cNvPicPr>
            <a:picLocks noChangeAspect="1" noChangeArrowheads="1"/>
          </p:cNvPicPr>
          <p:nvPr/>
        </p:nvPicPr>
        <p:blipFill>
          <a:blip r:embed="rId13">
            <a:extLst>
              <a:ext uri="{28A0092B-C50C-407E-A947-70E740481C1C}">
                <a14:useLocalDpi xmlns:a14="http://schemas.microsoft.com/office/drawing/2010/main" val="0"/>
              </a:ext>
            </a:extLst>
          </a:blip>
          <a:srcRect l="21870" t="20464" r="26573" b="44157"/>
          <a:stretch>
            <a:fillRect/>
          </a:stretch>
        </p:blipFill>
        <p:spPr bwMode="auto">
          <a:xfrm>
            <a:off x="5708650" y="3157538"/>
            <a:ext cx="1182688"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6" name="Picture 30"/>
          <p:cNvPicPr>
            <a:picLocks noChangeAspect="1" noChangeArrowheads="1"/>
          </p:cNvPicPr>
          <p:nvPr/>
        </p:nvPicPr>
        <p:blipFill>
          <a:blip r:embed="rId14">
            <a:extLst>
              <a:ext uri="{28A0092B-C50C-407E-A947-70E740481C1C}">
                <a14:useLocalDpi xmlns:a14="http://schemas.microsoft.com/office/drawing/2010/main" val="0"/>
              </a:ext>
            </a:extLst>
          </a:blip>
          <a:srcRect l="18454" t="2916" r="19609" b="20374"/>
          <a:stretch>
            <a:fillRect/>
          </a:stretch>
        </p:blipFill>
        <p:spPr bwMode="auto">
          <a:xfrm>
            <a:off x="6889750" y="3157538"/>
            <a:ext cx="1098550" cy="1449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17" name="Picture 31"/>
          <p:cNvPicPr>
            <a:picLocks noChangeAspect="1" noChangeArrowheads="1"/>
          </p:cNvPicPr>
          <p:nvPr/>
        </p:nvPicPr>
        <p:blipFill>
          <a:blip r:embed="rId15">
            <a:extLst>
              <a:ext uri="{28A0092B-C50C-407E-A947-70E740481C1C}">
                <a14:useLocalDpi xmlns:a14="http://schemas.microsoft.com/office/drawing/2010/main" val="0"/>
              </a:ext>
            </a:extLst>
          </a:blip>
          <a:srcRect l="15611" t="9711" r="15611" b="21101"/>
          <a:stretch>
            <a:fillRect/>
          </a:stretch>
        </p:blipFill>
        <p:spPr bwMode="auto">
          <a:xfrm>
            <a:off x="8013700" y="3157538"/>
            <a:ext cx="1050925" cy="1465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18" name="Picture 32"/>
          <p:cNvPicPr>
            <a:picLocks noChangeAspect="1" noChangeArrowheads="1"/>
          </p:cNvPicPr>
          <p:nvPr/>
        </p:nvPicPr>
        <p:blipFill>
          <a:blip r:embed="rId16">
            <a:extLst>
              <a:ext uri="{28A0092B-C50C-407E-A947-70E740481C1C}">
                <a14:useLocalDpi xmlns:a14="http://schemas.microsoft.com/office/drawing/2010/main" val="0"/>
              </a:ext>
            </a:extLst>
          </a:blip>
          <a:srcRect l="18082" t="3722" r="15848" b="24005"/>
          <a:stretch>
            <a:fillRect/>
          </a:stretch>
        </p:blipFill>
        <p:spPr bwMode="auto">
          <a:xfrm>
            <a:off x="42863" y="3157538"/>
            <a:ext cx="1023937"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TextBox 34"/>
          <p:cNvSpPr txBox="1"/>
          <p:nvPr/>
        </p:nvSpPr>
        <p:spPr>
          <a:xfrm>
            <a:off x="7991475" y="2722563"/>
            <a:ext cx="998538" cy="400050"/>
          </a:xfrm>
          <a:prstGeom prst="rect">
            <a:avLst/>
          </a:prstGeom>
          <a:noFill/>
        </p:spPr>
        <p:txBody>
          <a:bodyPr>
            <a:spAutoFit/>
          </a:bodyPr>
          <a:lstStyle/>
          <a:p>
            <a:pPr algn="ctr">
              <a:defRPr/>
            </a:pPr>
            <a:r>
              <a:rPr lang="en-US" sz="1000" dirty="0">
                <a:latin typeface="+mj-lt"/>
              </a:rPr>
              <a:t>Dai Tsukada</a:t>
            </a:r>
          </a:p>
          <a:p>
            <a:pPr algn="ctr">
              <a:defRPr/>
            </a:pPr>
            <a:r>
              <a:rPr lang="en-US" sz="1000" dirty="0">
                <a:latin typeface="+mj-lt"/>
              </a:rPr>
              <a:t>Senior</a:t>
            </a:r>
          </a:p>
        </p:txBody>
      </p:sp>
      <p:pic>
        <p:nvPicPr>
          <p:cNvPr id="8220" name="Picture 33"/>
          <p:cNvPicPr>
            <a:picLocks noChangeAspect="1" noChangeArrowheads="1"/>
          </p:cNvPicPr>
          <p:nvPr/>
        </p:nvPicPr>
        <p:blipFill>
          <a:blip r:embed="rId17">
            <a:extLst>
              <a:ext uri="{28A0092B-C50C-407E-A947-70E740481C1C}">
                <a14:useLocalDpi xmlns:a14="http://schemas.microsoft.com/office/drawing/2010/main" val="0"/>
              </a:ext>
            </a:extLst>
          </a:blip>
          <a:srcRect l="16019" t="3671" r="19879" b="26575"/>
          <a:stretch>
            <a:fillRect/>
          </a:stretch>
        </p:blipFill>
        <p:spPr bwMode="auto">
          <a:xfrm>
            <a:off x="8056563" y="1157288"/>
            <a:ext cx="1047750" cy="1506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21" name="Picture 34" descr="D:\lum\html\development_files\development_files_website_professional\lum_portrait.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213" y="1157288"/>
            <a:ext cx="109855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p:nvPr/>
        </p:nvSpPr>
        <p:spPr>
          <a:xfrm>
            <a:off x="-98425" y="4611688"/>
            <a:ext cx="1422400" cy="400050"/>
          </a:xfrm>
          <a:prstGeom prst="rect">
            <a:avLst/>
          </a:prstGeom>
          <a:noFill/>
        </p:spPr>
        <p:txBody>
          <a:bodyPr>
            <a:spAutoFit/>
          </a:bodyPr>
          <a:lstStyle/>
          <a:p>
            <a:pPr algn="ctr">
              <a:defRPr/>
            </a:pPr>
            <a:r>
              <a:rPr lang="en-US" sz="1000" dirty="0">
                <a:latin typeface="+mj-lt"/>
              </a:rPr>
              <a:t>Richard Fukutome</a:t>
            </a:r>
          </a:p>
          <a:p>
            <a:pPr algn="ctr">
              <a:defRPr/>
            </a:pPr>
            <a:r>
              <a:rPr lang="en-US" sz="1000" dirty="0">
                <a:latin typeface="+mj-lt"/>
              </a:rPr>
              <a:t>Senior</a:t>
            </a:r>
          </a:p>
        </p:txBody>
      </p:sp>
      <p:sp>
        <p:nvSpPr>
          <p:cNvPr id="37" name="TextBox 36"/>
          <p:cNvSpPr txBox="1"/>
          <p:nvPr/>
        </p:nvSpPr>
        <p:spPr>
          <a:xfrm>
            <a:off x="6827838" y="4632325"/>
            <a:ext cx="1157287" cy="400050"/>
          </a:xfrm>
          <a:prstGeom prst="rect">
            <a:avLst/>
          </a:prstGeom>
          <a:noFill/>
        </p:spPr>
        <p:txBody>
          <a:bodyPr>
            <a:spAutoFit/>
          </a:bodyPr>
          <a:lstStyle/>
          <a:p>
            <a:pPr algn="ctr">
              <a:defRPr/>
            </a:pPr>
            <a:r>
              <a:rPr lang="en-US" sz="1000" dirty="0">
                <a:latin typeface="+mj-lt"/>
              </a:rPr>
              <a:t>Seunghyun Ko</a:t>
            </a:r>
          </a:p>
          <a:p>
            <a:pPr algn="ctr">
              <a:defRPr/>
            </a:pPr>
            <a:r>
              <a:rPr lang="en-US" sz="1000" dirty="0">
                <a:latin typeface="+mj-lt"/>
              </a:rPr>
              <a:t>Junior</a:t>
            </a:r>
          </a:p>
        </p:txBody>
      </p:sp>
      <p:sp>
        <p:nvSpPr>
          <p:cNvPr id="38" name="TextBox 37"/>
          <p:cNvSpPr txBox="1"/>
          <p:nvPr/>
        </p:nvSpPr>
        <p:spPr>
          <a:xfrm>
            <a:off x="8043863" y="4632325"/>
            <a:ext cx="998537" cy="400050"/>
          </a:xfrm>
          <a:prstGeom prst="rect">
            <a:avLst/>
          </a:prstGeom>
          <a:noFill/>
        </p:spPr>
        <p:txBody>
          <a:bodyPr>
            <a:spAutoFit/>
          </a:bodyPr>
          <a:lstStyle/>
          <a:p>
            <a:pPr algn="ctr">
              <a:defRPr/>
            </a:pPr>
            <a:r>
              <a:rPr lang="en-US" sz="1000" dirty="0">
                <a:latin typeface="+mj-lt"/>
              </a:rPr>
              <a:t>Brian Chang</a:t>
            </a:r>
          </a:p>
          <a:p>
            <a:pPr algn="ctr">
              <a:defRPr/>
            </a:pPr>
            <a:r>
              <a:rPr lang="en-US" sz="1000" dirty="0">
                <a:latin typeface="+mj-lt"/>
              </a:rPr>
              <a:t>Junior</a:t>
            </a:r>
          </a:p>
        </p:txBody>
      </p:sp>
      <p:sp>
        <p:nvSpPr>
          <p:cNvPr id="8225" name="TextBox 39"/>
          <p:cNvSpPr txBox="1">
            <a:spLocks noChangeArrowheads="1"/>
          </p:cNvSpPr>
          <p:nvPr/>
        </p:nvSpPr>
        <p:spPr bwMode="auto">
          <a:xfrm>
            <a:off x="974725" y="4624388"/>
            <a:ext cx="142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a:t>Taylor Campbell</a:t>
            </a:r>
          </a:p>
          <a:p>
            <a:pPr algn="ctr" eaLnBrk="1" hangingPunct="1">
              <a:spcBef>
                <a:spcPct val="0"/>
              </a:spcBef>
              <a:buClrTx/>
              <a:buSzTx/>
              <a:buFontTx/>
              <a:buNone/>
            </a:pPr>
            <a:r>
              <a:rPr lang="en-US" altLang="en-US" sz="1000"/>
              <a:t>Senior</a:t>
            </a:r>
          </a:p>
        </p:txBody>
      </p:sp>
      <p:sp>
        <p:nvSpPr>
          <p:cNvPr id="8226" name="TextBox 40"/>
          <p:cNvSpPr txBox="1">
            <a:spLocks noChangeArrowheads="1"/>
          </p:cNvSpPr>
          <p:nvPr/>
        </p:nvSpPr>
        <p:spPr bwMode="auto">
          <a:xfrm>
            <a:off x="2890646" y="6267450"/>
            <a:ext cx="106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a:t>John Marshall</a:t>
            </a:r>
          </a:p>
          <a:p>
            <a:pPr algn="ctr" eaLnBrk="1" hangingPunct="1">
              <a:spcBef>
                <a:spcPct val="0"/>
              </a:spcBef>
              <a:buClrTx/>
              <a:buSzTx/>
              <a:buFontTx/>
              <a:buNone/>
            </a:pPr>
            <a:r>
              <a:rPr lang="en-US" altLang="en-US" sz="1000"/>
              <a:t>Sophomore</a:t>
            </a:r>
          </a:p>
        </p:txBody>
      </p:sp>
      <p:sp>
        <p:nvSpPr>
          <p:cNvPr id="43" name="Date Placeholder 5"/>
          <p:cNvSpPr>
            <a:spLocks noGrp="1"/>
          </p:cNvSpPr>
          <p:nvPr>
            <p:ph type="dt" sz="quarter" idx="12"/>
          </p:nvPr>
        </p:nvSpPr>
        <p:spPr/>
        <p:txBody>
          <a:bodyPr/>
          <a:lstStyle/>
          <a:p>
            <a:pPr>
              <a:defRPr/>
            </a:pPr>
            <a:r>
              <a:rPr lang="en-US"/>
              <a:t>March 7, 2014</a:t>
            </a:r>
            <a:endParaRPr lang="en-US" dirty="0"/>
          </a:p>
        </p:txBody>
      </p:sp>
      <p:sp>
        <p:nvSpPr>
          <p:cNvPr id="8228" name="Footer Placeholder 3"/>
          <p:cNvSpPr txBox="1">
            <a:spLocks/>
          </p:cNvSpPr>
          <p:nvPr/>
        </p:nvSpPr>
        <p:spPr bwMode="auto">
          <a:xfrm>
            <a:off x="2438400" y="6629400"/>
            <a:ext cx="426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200" b="1">
                <a:solidFill>
                  <a:schemeClr val="bg1"/>
                </a:solidFill>
              </a:rPr>
              <a:t>University of Washington</a:t>
            </a:r>
          </a:p>
        </p:txBody>
      </p:sp>
      <p:sp>
        <p:nvSpPr>
          <p:cNvPr id="8229" name="Slide Number Placeholder 4"/>
          <p:cNvSpPr txBox="1">
            <a:spLocks/>
          </p:cNvSpPr>
          <p:nvPr/>
        </p:nvSpPr>
        <p:spPr bwMode="auto">
          <a:xfrm>
            <a:off x="6934200" y="6629400"/>
            <a:ext cx="2133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r" eaLnBrk="1" hangingPunct="1">
              <a:spcBef>
                <a:spcPct val="0"/>
              </a:spcBef>
              <a:buClrTx/>
              <a:buSzTx/>
              <a:buFontTx/>
              <a:buNone/>
            </a:pPr>
            <a:fld id="{8398D56F-BC22-4255-9671-3F1231EC4D0A}" type="slidenum">
              <a:rPr lang="en-US" altLang="en-US" sz="1200">
                <a:solidFill>
                  <a:schemeClr val="bg1"/>
                </a:solidFill>
              </a:rPr>
              <a:pPr algn="r" eaLnBrk="1" hangingPunct="1">
                <a:spcBef>
                  <a:spcPct val="0"/>
                </a:spcBef>
                <a:buClrTx/>
                <a:buSzTx/>
                <a:buFontTx/>
                <a:buNone/>
              </a:pPr>
              <a:t>2</a:t>
            </a:fld>
            <a:endParaRPr lang="en-US" altLang="en-US" sz="1200">
              <a:solidFill>
                <a:schemeClr val="bg1"/>
              </a:solidFill>
            </a:endParaRPr>
          </a:p>
        </p:txBody>
      </p:sp>
      <p:pic>
        <p:nvPicPr>
          <p:cNvPr id="8230" name="55B3FE10-386A-4965-91E9-94E48D6174EE" descr="C231D1AF-FC14-46E0-B87A-80226ADBBEC9@hsd1"/>
          <p:cNvPicPr>
            <a:picLocks noChangeAspect="1" noChangeArrowheads="1"/>
          </p:cNvPicPr>
          <p:nvPr/>
        </p:nvPicPr>
        <p:blipFill>
          <a:blip r:embed="rId19">
            <a:extLst>
              <a:ext uri="{28A0092B-C50C-407E-A947-70E740481C1C}">
                <a14:useLocalDpi xmlns:a14="http://schemas.microsoft.com/office/drawing/2010/main" val="0"/>
              </a:ext>
            </a:extLst>
          </a:blip>
          <a:srcRect l="34406" t="11826" r="32219" b="39529"/>
          <a:stretch>
            <a:fillRect/>
          </a:stretch>
        </p:blipFill>
        <p:spPr bwMode="auto">
          <a:xfrm>
            <a:off x="1116013" y="3157538"/>
            <a:ext cx="98425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31" name="Picture 41"/>
          <p:cNvPicPr>
            <a:picLocks noChangeAspect="1" noChangeArrowheads="1"/>
          </p:cNvPicPr>
          <p:nvPr/>
        </p:nvPicPr>
        <p:blipFill>
          <a:blip r:embed="rId20">
            <a:extLst>
              <a:ext uri="{28A0092B-C50C-407E-A947-70E740481C1C}">
                <a14:useLocalDpi xmlns:a14="http://schemas.microsoft.com/office/drawing/2010/main" val="0"/>
              </a:ext>
            </a:extLst>
          </a:blip>
          <a:srcRect l="21243" t="11687" r="21359" b="35548"/>
          <a:stretch>
            <a:fillRect/>
          </a:stretch>
        </p:blipFill>
        <p:spPr bwMode="auto">
          <a:xfrm>
            <a:off x="2890646" y="4967288"/>
            <a:ext cx="979487"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32" name="Picture 40"/>
          <p:cNvPicPr>
            <a:picLocks noChangeAspect="1" noChangeArrowheads="1"/>
          </p:cNvPicPr>
          <p:nvPr/>
        </p:nvPicPr>
        <p:blipFill>
          <a:blip r:embed="rId21">
            <a:extLst>
              <a:ext uri="{28A0092B-C50C-407E-A947-70E740481C1C}">
                <a14:useLocalDpi xmlns:a14="http://schemas.microsoft.com/office/drawing/2010/main" val="0"/>
              </a:ext>
            </a:extLst>
          </a:blip>
          <a:srcRect l="11401" t="3168" r="28096" b="10500"/>
          <a:stretch>
            <a:fillRect/>
          </a:stretch>
        </p:blipFill>
        <p:spPr bwMode="auto">
          <a:xfrm>
            <a:off x="2241550" y="3171825"/>
            <a:ext cx="1006475" cy="143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33" name="TextBox 41"/>
          <p:cNvSpPr txBox="1">
            <a:spLocks noChangeArrowheads="1"/>
          </p:cNvSpPr>
          <p:nvPr/>
        </p:nvSpPr>
        <p:spPr bwMode="auto">
          <a:xfrm>
            <a:off x="1998663" y="4616450"/>
            <a:ext cx="142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a:t>Robert McSwain</a:t>
            </a:r>
          </a:p>
          <a:p>
            <a:pPr algn="ctr" eaLnBrk="1" hangingPunct="1">
              <a:spcBef>
                <a:spcPct val="0"/>
              </a:spcBef>
              <a:buClrTx/>
              <a:buSzTx/>
              <a:buFontTx/>
              <a:buNone/>
            </a:pPr>
            <a:r>
              <a:rPr lang="en-US" altLang="en-US" sz="1000"/>
              <a:t>Senior</a:t>
            </a:r>
          </a:p>
        </p:txBody>
      </p:sp>
      <p:sp>
        <p:nvSpPr>
          <p:cNvPr id="8234" name="TextBox 40"/>
          <p:cNvSpPr txBox="1">
            <a:spLocks noChangeArrowheads="1"/>
          </p:cNvSpPr>
          <p:nvPr/>
        </p:nvSpPr>
        <p:spPr bwMode="auto">
          <a:xfrm>
            <a:off x="3843146" y="6267450"/>
            <a:ext cx="106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a:t>Justin Yantus</a:t>
            </a:r>
          </a:p>
          <a:p>
            <a:pPr algn="ctr" eaLnBrk="1" hangingPunct="1">
              <a:spcBef>
                <a:spcPct val="0"/>
              </a:spcBef>
              <a:buClrTx/>
              <a:buSzTx/>
              <a:buFontTx/>
              <a:buNone/>
            </a:pPr>
            <a:r>
              <a:rPr lang="en-US" altLang="en-US" sz="1000" dirty="0"/>
              <a:t>Sophomore</a:t>
            </a:r>
          </a:p>
        </p:txBody>
      </p:sp>
      <p:pic>
        <p:nvPicPr>
          <p:cNvPr id="8235" name="Picture 43"/>
          <p:cNvPicPr>
            <a:picLocks noChangeAspect="1" noChangeArrowheads="1"/>
          </p:cNvPicPr>
          <p:nvPr/>
        </p:nvPicPr>
        <p:blipFill>
          <a:blip r:embed="rId22">
            <a:extLst>
              <a:ext uri="{28A0092B-C50C-407E-A947-70E740481C1C}">
                <a14:useLocalDpi xmlns:a14="http://schemas.microsoft.com/office/drawing/2010/main" val="0"/>
              </a:ext>
            </a:extLst>
          </a:blip>
          <a:srcRect l="5014" r="6946"/>
          <a:stretch>
            <a:fillRect/>
          </a:stretch>
        </p:blipFill>
        <p:spPr bwMode="auto">
          <a:xfrm>
            <a:off x="3947921" y="4967288"/>
            <a:ext cx="957262" cy="134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0"/>
          </p:nvPr>
        </p:nvSpPr>
        <p:spPr/>
        <p:txBody>
          <a:bodyPr/>
          <a:lstStyle/>
          <a:p>
            <a:pPr>
              <a:defRPr/>
            </a:pPr>
            <a:r>
              <a:rPr lang="en-US" smtClean="0"/>
              <a:t>University of Washington</a:t>
            </a:r>
            <a:endParaRPr lang="en-US"/>
          </a:p>
        </p:txBody>
      </p:sp>
      <p:sp>
        <p:nvSpPr>
          <p:cNvPr id="4" name="Slide Number Placeholder 3"/>
          <p:cNvSpPr>
            <a:spLocks noGrp="1"/>
          </p:cNvSpPr>
          <p:nvPr>
            <p:ph type="sldNum" sz="quarter" idx="11"/>
          </p:nvPr>
        </p:nvSpPr>
        <p:spPr/>
        <p:txBody>
          <a:bodyPr/>
          <a:lstStyle/>
          <a:p>
            <a:pPr>
              <a:defRPr/>
            </a:pPr>
            <a:fld id="{99004FE0-DFB1-4E29-9AF3-69391FC505A7}" type="slidenum">
              <a:rPr lang="en-US" smtClean="0"/>
              <a:pPr>
                <a:defRPr/>
              </a:pPr>
              <a:t>2</a:t>
            </a:fld>
            <a:endParaRPr lang="en-US"/>
          </a:p>
        </p:txBody>
      </p:sp>
      <p:sp>
        <p:nvSpPr>
          <p:cNvPr id="46" name="TextBox 40"/>
          <p:cNvSpPr txBox="1">
            <a:spLocks noChangeArrowheads="1"/>
          </p:cNvSpPr>
          <p:nvPr/>
        </p:nvSpPr>
        <p:spPr bwMode="auto">
          <a:xfrm>
            <a:off x="-79026" y="6260329"/>
            <a:ext cx="17493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solidFill>
                  <a:srgbClr val="FF0000"/>
                </a:solidFill>
              </a:rPr>
              <a:t>Aleksandr Tereshchenkov</a:t>
            </a:r>
            <a:endParaRPr lang="en-US" altLang="en-US" sz="1000" dirty="0">
              <a:solidFill>
                <a:srgbClr val="FF0000"/>
              </a:solidFill>
            </a:endParaRPr>
          </a:p>
          <a:p>
            <a:pPr algn="ctr" eaLnBrk="1" hangingPunct="1">
              <a:spcBef>
                <a:spcPct val="0"/>
              </a:spcBef>
              <a:buClrTx/>
              <a:buSzTx/>
              <a:buFontTx/>
              <a:buNone/>
            </a:pPr>
            <a:r>
              <a:rPr lang="en-US" altLang="en-US" sz="1000" dirty="0" smtClean="0">
                <a:solidFill>
                  <a:srgbClr val="FF0000"/>
                </a:solidFill>
              </a:rPr>
              <a:t>Junior</a:t>
            </a:r>
            <a:endParaRPr lang="en-US" altLang="en-US" sz="1000" dirty="0">
              <a:solidFill>
                <a:srgbClr val="FF0000"/>
              </a:solidFill>
            </a:endParaRPr>
          </a:p>
        </p:txBody>
      </p:sp>
      <p:sp>
        <p:nvSpPr>
          <p:cNvPr id="47" name="TextBox 40"/>
          <p:cNvSpPr txBox="1">
            <a:spLocks noChangeArrowheads="1"/>
          </p:cNvSpPr>
          <p:nvPr/>
        </p:nvSpPr>
        <p:spPr bwMode="auto">
          <a:xfrm>
            <a:off x="4996403" y="6246768"/>
            <a:ext cx="1060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lgn="ctr" eaLnBrk="1" hangingPunct="1">
              <a:spcBef>
                <a:spcPct val="0"/>
              </a:spcBef>
              <a:buClrTx/>
              <a:buSzTx/>
              <a:buFontTx/>
              <a:buNone/>
            </a:pPr>
            <a:r>
              <a:rPr lang="en-US" altLang="en-US" sz="1000" dirty="0" smtClean="0">
                <a:solidFill>
                  <a:srgbClr val="FF0000"/>
                </a:solidFill>
              </a:rPr>
              <a:t>Ryan </a:t>
            </a:r>
            <a:r>
              <a:rPr lang="en-US" altLang="en-US" sz="1000" dirty="0" err="1" smtClean="0">
                <a:solidFill>
                  <a:srgbClr val="FF0000"/>
                </a:solidFill>
              </a:rPr>
              <a:t>Valach</a:t>
            </a:r>
            <a:endParaRPr lang="en-US" altLang="en-US" sz="1000" dirty="0" smtClean="0">
              <a:solidFill>
                <a:srgbClr val="FF0000"/>
              </a:solidFill>
            </a:endParaRPr>
          </a:p>
          <a:p>
            <a:pPr algn="ctr" eaLnBrk="1" hangingPunct="1">
              <a:spcBef>
                <a:spcPct val="0"/>
              </a:spcBef>
              <a:buClrTx/>
              <a:buSzTx/>
              <a:buFontTx/>
              <a:buNone/>
            </a:pPr>
            <a:r>
              <a:rPr lang="en-US" altLang="en-US" sz="1000" dirty="0" smtClean="0">
                <a:solidFill>
                  <a:srgbClr val="FF0000"/>
                </a:solidFill>
              </a:rPr>
              <a:t>Sophomore</a:t>
            </a:r>
            <a:endParaRPr lang="en-US" altLang="en-US" sz="1000" dirty="0">
              <a:solidFill>
                <a:srgbClr val="FF0000"/>
              </a:solidFill>
            </a:endParaRPr>
          </a:p>
        </p:txBody>
      </p:sp>
      <p:pic>
        <p:nvPicPr>
          <p:cNvPr id="3074" name="Picture 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048953" y="5001612"/>
            <a:ext cx="999165" cy="1315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8920" y="4985573"/>
            <a:ext cx="947329" cy="1331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p:transition advTm="58286"/>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7171" name="Rectangle 2"/>
          <p:cNvSpPr>
            <a:spLocks noGrp="1" noChangeArrowheads="1"/>
          </p:cNvSpPr>
          <p:nvPr>
            <p:ph type="title"/>
          </p:nvPr>
        </p:nvSpPr>
        <p:spPr/>
        <p:txBody>
          <a:bodyPr/>
          <a:lstStyle/>
          <a:p>
            <a:pPr eaLnBrk="1" hangingPunct="1"/>
            <a:r>
              <a:rPr lang="en-US" altLang="en-US" dirty="0" smtClean="0"/>
              <a:t>3D Restricted Airspaces</a:t>
            </a:r>
          </a:p>
        </p:txBody>
      </p:sp>
      <p:sp>
        <p:nvSpPr>
          <p:cNvPr id="8" name="Footer Placeholder 3"/>
          <p:cNvSpPr>
            <a:spLocks noGrp="1"/>
          </p:cNvSpPr>
          <p:nvPr>
            <p:ph type="ftr" sz="quarter" idx="10"/>
          </p:nvPr>
        </p:nvSpPr>
        <p:spPr/>
        <p:txBody>
          <a:bodyPr/>
          <a:lstStyle/>
          <a:p>
            <a:pPr>
              <a:defRPr/>
            </a:pPr>
            <a:r>
              <a:rPr lang="en-US" smtClean="0"/>
              <a:t>University of Washington</a:t>
            </a:r>
            <a:endParaRPr lang="en-US"/>
          </a:p>
        </p:txBody>
      </p:sp>
      <p:sp>
        <p:nvSpPr>
          <p:cNvPr id="71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fld id="{CEE10C4E-6F52-4ED6-9760-BA18FA0F1DDC}" type="slidenum">
              <a:rPr lang="en-US" altLang="en-US" sz="1200">
                <a:solidFill>
                  <a:schemeClr val="bg1"/>
                </a:solidFill>
              </a:rPr>
              <a:pPr>
                <a:spcBef>
                  <a:spcPct val="0"/>
                </a:spcBef>
                <a:buClrTx/>
                <a:buSzTx/>
                <a:buFontTx/>
                <a:buNone/>
              </a:pPr>
              <a:t>20</a:t>
            </a:fld>
            <a:endParaRPr lang="en-US" altLang="en-US" sz="1200">
              <a:solidFill>
                <a:schemeClr val="bg1"/>
              </a:solidFill>
            </a:endParaRPr>
          </a:p>
        </p:txBody>
      </p:sp>
      <p:pic>
        <p:nvPicPr>
          <p:cNvPr id="7174"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540000"/>
            <a:ext cx="4910138"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Freeform 3"/>
          <p:cNvSpPr>
            <a:spLocks/>
          </p:cNvSpPr>
          <p:nvPr/>
        </p:nvSpPr>
        <p:spPr bwMode="auto">
          <a:xfrm>
            <a:off x="4333875" y="2790825"/>
            <a:ext cx="4456113" cy="3013075"/>
          </a:xfrm>
          <a:custGeom>
            <a:avLst/>
            <a:gdLst>
              <a:gd name="T0" fmla="*/ 0 w 4456497"/>
              <a:gd name="T1" fmla="*/ 1087655 h 3012708"/>
              <a:gd name="T2" fmla="*/ 28875 w 4456497"/>
              <a:gd name="T3" fmla="*/ 1626670 h 3012708"/>
              <a:gd name="T4" fmla="*/ 510139 w 4456497"/>
              <a:gd name="T5" fmla="*/ 1636295 h 3012708"/>
              <a:gd name="T6" fmla="*/ 1251284 w 4456497"/>
              <a:gd name="T7" fmla="*/ 1973179 h 3012708"/>
              <a:gd name="T8" fmla="*/ 2656572 w 4456497"/>
              <a:gd name="T9" fmla="*/ 3012708 h 3012708"/>
              <a:gd name="T10" fmla="*/ 3647974 w 4456497"/>
              <a:gd name="T11" fmla="*/ 2974207 h 3012708"/>
              <a:gd name="T12" fmla="*/ 3850105 w 4456497"/>
              <a:gd name="T13" fmla="*/ 2338939 h 3012708"/>
              <a:gd name="T14" fmla="*/ 4456497 w 4456497"/>
              <a:gd name="T15" fmla="*/ 2406316 h 3012708"/>
              <a:gd name="T16" fmla="*/ 4061861 w 4456497"/>
              <a:gd name="T17" fmla="*/ 1876927 h 3012708"/>
              <a:gd name="T18" fmla="*/ 3859730 w 4456497"/>
              <a:gd name="T19" fmla="*/ 1905802 h 3012708"/>
              <a:gd name="T20" fmla="*/ 3821229 w 4456497"/>
              <a:gd name="T21" fmla="*/ 1530417 h 3012708"/>
              <a:gd name="T22" fmla="*/ 2569945 w 4456497"/>
              <a:gd name="T23" fmla="*/ 779647 h 3012708"/>
              <a:gd name="T24" fmla="*/ 2723949 w 4456497"/>
              <a:gd name="T25" fmla="*/ 279133 h 3012708"/>
              <a:gd name="T26" fmla="*/ 2233061 w 4456497"/>
              <a:gd name="T27" fmla="*/ 19251 h 3012708"/>
              <a:gd name="T28" fmla="*/ 1511166 w 4456497"/>
              <a:gd name="T29" fmla="*/ 0 h 3012708"/>
              <a:gd name="T30" fmla="*/ 1106905 w 4456497"/>
              <a:gd name="T31" fmla="*/ 231007 h 3012708"/>
              <a:gd name="T32" fmla="*/ 972151 w 4456497"/>
              <a:gd name="T33" fmla="*/ 779647 h 3012708"/>
              <a:gd name="T34" fmla="*/ 0 w 4456497"/>
              <a:gd name="T35" fmla="*/ 1087655 h 30127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56497" h="3012708">
                <a:moveTo>
                  <a:pt x="0" y="1087655"/>
                </a:moveTo>
                <a:lnTo>
                  <a:pt x="28875" y="1626670"/>
                </a:lnTo>
                <a:lnTo>
                  <a:pt x="510139" y="1636295"/>
                </a:lnTo>
                <a:lnTo>
                  <a:pt x="1251284" y="1973179"/>
                </a:lnTo>
                <a:lnTo>
                  <a:pt x="2656572" y="3012708"/>
                </a:lnTo>
                <a:lnTo>
                  <a:pt x="3647974" y="2974207"/>
                </a:lnTo>
                <a:lnTo>
                  <a:pt x="3850105" y="2338939"/>
                </a:lnTo>
                <a:lnTo>
                  <a:pt x="4456497" y="2406316"/>
                </a:lnTo>
                <a:lnTo>
                  <a:pt x="4061861" y="1876927"/>
                </a:lnTo>
                <a:lnTo>
                  <a:pt x="3859730" y="1905802"/>
                </a:lnTo>
                <a:lnTo>
                  <a:pt x="3821229" y="1530417"/>
                </a:lnTo>
                <a:lnTo>
                  <a:pt x="2569945" y="779647"/>
                </a:lnTo>
                <a:lnTo>
                  <a:pt x="2723949" y="279133"/>
                </a:lnTo>
                <a:lnTo>
                  <a:pt x="2233061" y="19251"/>
                </a:lnTo>
                <a:lnTo>
                  <a:pt x="1511166" y="0"/>
                </a:lnTo>
                <a:lnTo>
                  <a:pt x="1106905" y="231007"/>
                </a:lnTo>
                <a:lnTo>
                  <a:pt x="972151" y="779647"/>
                </a:lnTo>
                <a:lnTo>
                  <a:pt x="0" y="1087655"/>
                </a:lnTo>
                <a:close/>
              </a:path>
            </a:pathLst>
          </a:custGeom>
          <a:solidFill>
            <a:srgbClr val="FF0000">
              <a:alpha val="34901"/>
            </a:srgbClr>
          </a:solidFill>
          <a:ln w="57150">
            <a:solidFill>
              <a:srgbClr val="FF0000"/>
            </a:solidFill>
            <a:round/>
            <a:headEnd/>
            <a:tailEnd/>
          </a:ln>
        </p:spPr>
        <p:txBody>
          <a:bodyPr/>
          <a:lstStyle/>
          <a:p>
            <a:endParaRPr lang="en-US"/>
          </a:p>
        </p:txBody>
      </p:sp>
      <p:sp>
        <p:nvSpPr>
          <p:cNvPr id="7189" name="Rectangle 3"/>
          <p:cNvSpPr>
            <a:spLocks noChangeArrowheads="1"/>
          </p:cNvSpPr>
          <p:nvPr/>
        </p:nvSpPr>
        <p:spPr bwMode="auto">
          <a:xfrm>
            <a:off x="193675" y="1158875"/>
            <a:ext cx="38354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a:t>Non-complex, non-convex polygon defined in the XY plane.</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endParaRPr lang="en-US" altLang="en-US" sz="2000" dirty="0"/>
          </a:p>
          <a:p>
            <a:pPr eaLnBrk="1" hangingPunct="1"/>
            <a:r>
              <a:rPr lang="en-US" altLang="en-US" sz="2000" dirty="0"/>
              <a:t>Height and Z-centroid independently defined and used to “extrude” polygon to third dimension.</a:t>
            </a:r>
          </a:p>
          <a:p>
            <a:pPr eaLnBrk="1" hangingPunct="1"/>
            <a:r>
              <a:rPr lang="en-US" altLang="en-US" sz="2000" dirty="0"/>
              <a:t>Polygon supports hit detection</a:t>
            </a:r>
            <a:r>
              <a:rPr lang="en-US" altLang="en-US" sz="2000" dirty="0" smtClean="0"/>
              <a:t>.</a:t>
            </a:r>
            <a:endParaRPr lang="en-US" altLang="en-US" sz="2000" dirty="0"/>
          </a:p>
          <a:p>
            <a:pPr eaLnBrk="1" hangingPunct="1"/>
            <a:r>
              <a:rPr lang="en-US" altLang="en-US" sz="2000" dirty="0"/>
              <a:t>User can select an annotation layer then define min/max active altitudes</a:t>
            </a:r>
          </a:p>
          <a:p>
            <a:pPr lvl="1" eaLnBrk="1" hangingPunct="1">
              <a:buClr>
                <a:schemeClr val="bg2"/>
              </a:buClr>
              <a:buSzPct val="75000"/>
              <a:buFontTx/>
              <a:buNone/>
            </a:pPr>
            <a:endParaRPr lang="en-US" altLang="en-US" sz="2000" dirty="0"/>
          </a:p>
        </p:txBody>
      </p:sp>
      <p:sp>
        <p:nvSpPr>
          <p:cNvPr id="7190" name="Freeform 19"/>
          <p:cNvSpPr>
            <a:spLocks/>
          </p:cNvSpPr>
          <p:nvPr/>
        </p:nvSpPr>
        <p:spPr bwMode="auto">
          <a:xfrm>
            <a:off x="520700" y="2159000"/>
            <a:ext cx="936625" cy="839788"/>
          </a:xfrm>
          <a:custGeom>
            <a:avLst/>
            <a:gdLst>
              <a:gd name="T0" fmla="*/ 595424 w 935666"/>
              <a:gd name="T1" fmla="*/ 0 h 839972"/>
              <a:gd name="T2" fmla="*/ 0 w 935666"/>
              <a:gd name="T3" fmla="*/ 318977 h 839972"/>
              <a:gd name="T4" fmla="*/ 244549 w 935666"/>
              <a:gd name="T5" fmla="*/ 839972 h 839972"/>
              <a:gd name="T6" fmla="*/ 935666 w 935666"/>
              <a:gd name="T7" fmla="*/ 648586 h 839972"/>
              <a:gd name="T8" fmla="*/ 595424 w 935666"/>
              <a:gd name="T9" fmla="*/ 0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666" h="839972">
                <a:moveTo>
                  <a:pt x="595424" y="0"/>
                </a:moveTo>
                <a:lnTo>
                  <a:pt x="0" y="318977"/>
                </a:lnTo>
                <a:lnTo>
                  <a:pt x="244549" y="839972"/>
                </a:lnTo>
                <a:lnTo>
                  <a:pt x="935666" y="648586"/>
                </a:lnTo>
                <a:lnTo>
                  <a:pt x="595424" y="0"/>
                </a:lnTo>
                <a:close/>
              </a:path>
            </a:pathLst>
          </a:custGeom>
          <a:solidFill>
            <a:srgbClr val="FF0000">
              <a:alpha val="34901"/>
            </a:srgbClr>
          </a:solidFill>
          <a:ln w="57150">
            <a:solidFill>
              <a:srgbClr val="FF0000"/>
            </a:solidFill>
            <a:round/>
            <a:headEnd/>
            <a:tailEnd/>
          </a:ln>
        </p:spPr>
        <p:txBody>
          <a:bodyPr/>
          <a:lstStyle/>
          <a:p>
            <a:endParaRPr lang="en-US"/>
          </a:p>
        </p:txBody>
      </p:sp>
      <p:sp>
        <p:nvSpPr>
          <p:cNvPr id="7191" name="Freeform 21"/>
          <p:cNvSpPr>
            <a:spLocks/>
          </p:cNvSpPr>
          <p:nvPr/>
        </p:nvSpPr>
        <p:spPr bwMode="auto">
          <a:xfrm>
            <a:off x="1584325" y="1946275"/>
            <a:ext cx="989013" cy="1052513"/>
          </a:xfrm>
          <a:custGeom>
            <a:avLst/>
            <a:gdLst>
              <a:gd name="T0" fmla="*/ 350875 w 988828"/>
              <a:gd name="T1" fmla="*/ 159488 h 1052623"/>
              <a:gd name="T2" fmla="*/ 0 w 988828"/>
              <a:gd name="T3" fmla="*/ 457200 h 1052623"/>
              <a:gd name="T4" fmla="*/ 393405 w 988828"/>
              <a:gd name="T5" fmla="*/ 520995 h 1052623"/>
              <a:gd name="T6" fmla="*/ 138224 w 988828"/>
              <a:gd name="T7" fmla="*/ 956930 h 1052623"/>
              <a:gd name="T8" fmla="*/ 574159 w 988828"/>
              <a:gd name="T9" fmla="*/ 882502 h 1052623"/>
              <a:gd name="T10" fmla="*/ 861238 w 988828"/>
              <a:gd name="T11" fmla="*/ 1052623 h 1052623"/>
              <a:gd name="T12" fmla="*/ 627321 w 988828"/>
              <a:gd name="T13" fmla="*/ 574158 h 1052623"/>
              <a:gd name="T14" fmla="*/ 988828 w 988828"/>
              <a:gd name="T15" fmla="*/ 0 h 1052623"/>
              <a:gd name="T16" fmla="*/ 627321 w 988828"/>
              <a:gd name="T17" fmla="*/ 414669 h 1052623"/>
              <a:gd name="T18" fmla="*/ 350875 w 988828"/>
              <a:gd name="T19" fmla="*/ 159488 h 10526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8828" h="1052623">
                <a:moveTo>
                  <a:pt x="350875" y="159488"/>
                </a:moveTo>
                <a:lnTo>
                  <a:pt x="0" y="457200"/>
                </a:lnTo>
                <a:lnTo>
                  <a:pt x="393405" y="520995"/>
                </a:lnTo>
                <a:lnTo>
                  <a:pt x="138224" y="956930"/>
                </a:lnTo>
                <a:lnTo>
                  <a:pt x="574159" y="882502"/>
                </a:lnTo>
                <a:lnTo>
                  <a:pt x="861238" y="1052623"/>
                </a:lnTo>
                <a:lnTo>
                  <a:pt x="627321" y="574158"/>
                </a:lnTo>
                <a:lnTo>
                  <a:pt x="988828" y="0"/>
                </a:lnTo>
                <a:lnTo>
                  <a:pt x="627321" y="414669"/>
                </a:lnTo>
                <a:lnTo>
                  <a:pt x="350875" y="159488"/>
                </a:lnTo>
                <a:close/>
              </a:path>
            </a:pathLst>
          </a:custGeom>
          <a:solidFill>
            <a:srgbClr val="FF0000">
              <a:alpha val="34901"/>
            </a:srgbClr>
          </a:solidFill>
          <a:ln w="57150">
            <a:solidFill>
              <a:srgbClr val="FF0000"/>
            </a:solidFill>
            <a:round/>
            <a:headEnd/>
            <a:tailEnd/>
          </a:ln>
        </p:spPr>
        <p:txBody>
          <a:bodyPr/>
          <a:lstStyle/>
          <a:p>
            <a:endParaRPr lang="en-US"/>
          </a:p>
        </p:txBody>
      </p:sp>
      <p:sp>
        <p:nvSpPr>
          <p:cNvPr id="7192" name="Freeform 32"/>
          <p:cNvSpPr>
            <a:spLocks/>
          </p:cNvSpPr>
          <p:nvPr/>
        </p:nvSpPr>
        <p:spPr bwMode="auto">
          <a:xfrm>
            <a:off x="2743200" y="2073275"/>
            <a:ext cx="796925" cy="925513"/>
          </a:xfrm>
          <a:custGeom>
            <a:avLst/>
            <a:gdLst>
              <a:gd name="T0" fmla="*/ 467833 w 797442"/>
              <a:gd name="T1" fmla="*/ 0 h 925033"/>
              <a:gd name="T2" fmla="*/ 0 w 797442"/>
              <a:gd name="T3" fmla="*/ 382772 h 925033"/>
              <a:gd name="T4" fmla="*/ 552893 w 797442"/>
              <a:gd name="T5" fmla="*/ 925033 h 925033"/>
              <a:gd name="T6" fmla="*/ 797442 w 797442"/>
              <a:gd name="T7" fmla="*/ 499731 h 925033"/>
              <a:gd name="T8" fmla="*/ 42530 w 797442"/>
              <a:gd name="T9" fmla="*/ 776177 h 925033"/>
              <a:gd name="T10" fmla="*/ 467833 w 797442"/>
              <a:gd name="T11" fmla="*/ 0 h 9250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97442" h="925033">
                <a:moveTo>
                  <a:pt x="467833" y="0"/>
                </a:moveTo>
                <a:lnTo>
                  <a:pt x="0" y="382772"/>
                </a:lnTo>
                <a:lnTo>
                  <a:pt x="552893" y="925033"/>
                </a:lnTo>
                <a:lnTo>
                  <a:pt x="797442" y="499731"/>
                </a:lnTo>
                <a:lnTo>
                  <a:pt x="42530" y="776177"/>
                </a:lnTo>
                <a:lnTo>
                  <a:pt x="467833" y="0"/>
                </a:lnTo>
                <a:close/>
              </a:path>
            </a:pathLst>
          </a:custGeom>
          <a:solidFill>
            <a:srgbClr val="FF0000">
              <a:alpha val="34901"/>
            </a:srgbClr>
          </a:solidFill>
          <a:ln w="57150">
            <a:solidFill>
              <a:srgbClr val="FF0000"/>
            </a:solidFill>
            <a:round/>
            <a:headEnd/>
            <a:tailEnd/>
          </a:ln>
        </p:spPr>
        <p:txBody>
          <a:bodyPr/>
          <a:lstStyle/>
          <a:p>
            <a:endParaRPr lang="en-US"/>
          </a:p>
        </p:txBody>
      </p:sp>
      <p:sp>
        <p:nvSpPr>
          <p:cNvPr id="2" name="AutoShape 2" descr="http://www.google.com/url?sa=i&amp;source=images&amp;cd=&amp;docid=FOTg-Aai-50IIM&amp;tbnid=g1-QW5a2Fh6SrM&amp;ved=0CAUQjBw&amp;url=http%3A%2F%2Fwww.clker.com%2Fcliparts%2F2%2Fk%2Fn%2Fl%2FC%2FQ%2Ftransparent-green-checkmark-hi.png&amp;ei=C4hiU8eKEpSgyATRxoCACw&amp;psig=AFQjCNF8d8EiMY3ElB9SiFhOE45gI9BooQ&amp;ust=1399052683411379"/>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www.google.com/url?sa=i&amp;source=images&amp;cd=&amp;docid=FOTg-Aai-50IIM&amp;tbnid=g1-QW5a2Fh6SrM&amp;ved=0CAUQjBw&amp;url=http%3A%2F%2Fwww.clker.com%2Fcliparts%2F2%2Fk%2Fn%2Fl%2FC%2FQ%2Ftransparent-green-checkmark-hi.png&amp;ei=C4hiU8eKEpSgyATRxoCACw&amp;psig=AFQjCNF8d8EiMY3ElB9SiFhOE45gI9BooQ&amp;ust=1399052683411379"/>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http://www.google.com/url?sa=i&amp;source=images&amp;cd=&amp;docid=FOTg-Aai-50IIM&amp;tbnid=g1-QW5a2Fh6SrM&amp;ved=0CAUQjBw&amp;url=http%3A%2F%2Fwww.clker.com%2Fcliparts%2F2%2Fk%2Fn%2Fl%2FC%2FQ%2Ftransparent-green-checkmark-hi.png&amp;ei=C4hiU8eKEpSgyATRxoCACw&amp;psig=AFQjCNF8d8EiMY3ElB9SiFhOE45gI9BooQ&amp;ust=1399052683411379"/>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descr="C:\Users\lum\Desktop\TEMP\transparent-green-checkmark-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91" y="3048000"/>
            <a:ext cx="546951" cy="56991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7" descr="C:\Users\lum\Desktop\TEMP\transparent-green-checkmark-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60888" y="3084512"/>
            <a:ext cx="546951" cy="5699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lum\Desktop\TEMP\RTGKMEnT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10181" y="3084512"/>
            <a:ext cx="462961" cy="57920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4316413" y="1541463"/>
            <a:ext cx="4787900" cy="4256087"/>
            <a:chOff x="4316413" y="1541463"/>
            <a:chExt cx="4787900" cy="4256087"/>
          </a:xfrm>
        </p:grpSpPr>
        <p:sp>
          <p:nvSpPr>
            <p:cNvPr id="33" name="Freeform 11"/>
            <p:cNvSpPr>
              <a:spLocks/>
            </p:cNvSpPr>
            <p:nvPr/>
          </p:nvSpPr>
          <p:spPr bwMode="auto">
            <a:xfrm>
              <a:off x="4627563" y="1541463"/>
              <a:ext cx="4456112" cy="3013075"/>
            </a:xfrm>
            <a:custGeom>
              <a:avLst/>
              <a:gdLst>
                <a:gd name="T0" fmla="*/ 0 w 4456497"/>
                <a:gd name="T1" fmla="*/ 1087655 h 3012708"/>
                <a:gd name="T2" fmla="*/ 28875 w 4456497"/>
                <a:gd name="T3" fmla="*/ 1626670 h 3012708"/>
                <a:gd name="T4" fmla="*/ 510139 w 4456497"/>
                <a:gd name="T5" fmla="*/ 1636295 h 3012708"/>
                <a:gd name="T6" fmla="*/ 1251284 w 4456497"/>
                <a:gd name="T7" fmla="*/ 1973179 h 3012708"/>
                <a:gd name="T8" fmla="*/ 2656572 w 4456497"/>
                <a:gd name="T9" fmla="*/ 3012708 h 3012708"/>
                <a:gd name="T10" fmla="*/ 3647974 w 4456497"/>
                <a:gd name="T11" fmla="*/ 2974207 h 3012708"/>
                <a:gd name="T12" fmla="*/ 3850105 w 4456497"/>
                <a:gd name="T13" fmla="*/ 2338939 h 3012708"/>
                <a:gd name="T14" fmla="*/ 4456497 w 4456497"/>
                <a:gd name="T15" fmla="*/ 2406316 h 3012708"/>
                <a:gd name="T16" fmla="*/ 4061861 w 4456497"/>
                <a:gd name="T17" fmla="*/ 1876927 h 3012708"/>
                <a:gd name="T18" fmla="*/ 3859730 w 4456497"/>
                <a:gd name="T19" fmla="*/ 1905802 h 3012708"/>
                <a:gd name="T20" fmla="*/ 3821229 w 4456497"/>
                <a:gd name="T21" fmla="*/ 1530417 h 3012708"/>
                <a:gd name="T22" fmla="*/ 2569945 w 4456497"/>
                <a:gd name="T23" fmla="*/ 779647 h 3012708"/>
                <a:gd name="T24" fmla="*/ 2723949 w 4456497"/>
                <a:gd name="T25" fmla="*/ 279133 h 3012708"/>
                <a:gd name="T26" fmla="*/ 2233061 w 4456497"/>
                <a:gd name="T27" fmla="*/ 19251 h 3012708"/>
                <a:gd name="T28" fmla="*/ 1511166 w 4456497"/>
                <a:gd name="T29" fmla="*/ 0 h 3012708"/>
                <a:gd name="T30" fmla="*/ 1106905 w 4456497"/>
                <a:gd name="T31" fmla="*/ 231007 h 3012708"/>
                <a:gd name="T32" fmla="*/ 972151 w 4456497"/>
                <a:gd name="T33" fmla="*/ 779647 h 3012708"/>
                <a:gd name="T34" fmla="*/ 0 w 4456497"/>
                <a:gd name="T35" fmla="*/ 1087655 h 30127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56497" h="3012708">
                  <a:moveTo>
                    <a:pt x="0" y="1087655"/>
                  </a:moveTo>
                  <a:lnTo>
                    <a:pt x="28875" y="1626670"/>
                  </a:lnTo>
                  <a:lnTo>
                    <a:pt x="510139" y="1636295"/>
                  </a:lnTo>
                  <a:lnTo>
                    <a:pt x="1251284" y="1973179"/>
                  </a:lnTo>
                  <a:lnTo>
                    <a:pt x="2656572" y="3012708"/>
                  </a:lnTo>
                  <a:lnTo>
                    <a:pt x="3647974" y="2974207"/>
                  </a:lnTo>
                  <a:lnTo>
                    <a:pt x="3850105" y="2338939"/>
                  </a:lnTo>
                  <a:lnTo>
                    <a:pt x="4456497" y="2406316"/>
                  </a:lnTo>
                  <a:lnTo>
                    <a:pt x="4061861" y="1876927"/>
                  </a:lnTo>
                  <a:lnTo>
                    <a:pt x="3859730" y="1905802"/>
                  </a:lnTo>
                  <a:lnTo>
                    <a:pt x="3821229" y="1530417"/>
                  </a:lnTo>
                  <a:lnTo>
                    <a:pt x="2569945" y="779647"/>
                  </a:lnTo>
                  <a:lnTo>
                    <a:pt x="2723949" y="279133"/>
                  </a:lnTo>
                  <a:lnTo>
                    <a:pt x="2233061" y="19251"/>
                  </a:lnTo>
                  <a:lnTo>
                    <a:pt x="1511166" y="0"/>
                  </a:lnTo>
                  <a:lnTo>
                    <a:pt x="1106905" y="231007"/>
                  </a:lnTo>
                  <a:lnTo>
                    <a:pt x="972151" y="779647"/>
                  </a:lnTo>
                  <a:lnTo>
                    <a:pt x="0" y="1087655"/>
                  </a:lnTo>
                  <a:close/>
                </a:path>
              </a:pathLst>
            </a:custGeom>
            <a:solidFill>
              <a:srgbClr val="FF0000">
                <a:alpha val="34901"/>
              </a:srgbClr>
            </a:solidFill>
            <a:ln w="57150">
              <a:solidFill>
                <a:srgbClr val="FF0000"/>
              </a:solidFill>
              <a:round/>
              <a:headEnd/>
              <a:tailEnd/>
            </a:ln>
          </p:spPr>
          <p:txBody>
            <a:bodyPr/>
            <a:lstStyle/>
            <a:p>
              <a:endParaRPr lang="en-US"/>
            </a:p>
          </p:txBody>
        </p:sp>
        <p:sp>
          <p:nvSpPr>
            <p:cNvPr id="34" name="Freeform 12"/>
            <p:cNvSpPr>
              <a:spLocks/>
            </p:cNvSpPr>
            <p:nvPr/>
          </p:nvSpPr>
          <p:spPr bwMode="auto">
            <a:xfrm>
              <a:off x="4316413" y="2622550"/>
              <a:ext cx="3963987" cy="3175000"/>
            </a:xfrm>
            <a:custGeom>
              <a:avLst/>
              <a:gdLst>
                <a:gd name="T0" fmla="*/ 291402 w 3964075"/>
                <a:gd name="T1" fmla="*/ 0 h 3175279"/>
                <a:gd name="T2" fmla="*/ 0 w 3964075"/>
                <a:gd name="T3" fmla="*/ 1276140 h 3175279"/>
                <a:gd name="T4" fmla="*/ 55266 w 3964075"/>
                <a:gd name="T5" fmla="*/ 1803679 h 3175279"/>
                <a:gd name="T6" fmla="*/ 517490 w 3964075"/>
                <a:gd name="T7" fmla="*/ 1798655 h 3175279"/>
                <a:gd name="T8" fmla="*/ 1301262 w 3964075"/>
                <a:gd name="T9" fmla="*/ 2165420 h 3175279"/>
                <a:gd name="T10" fmla="*/ 2642717 w 3964075"/>
                <a:gd name="T11" fmla="*/ 3175279 h 3175279"/>
                <a:gd name="T12" fmla="*/ 3662624 w 3964075"/>
                <a:gd name="T13" fmla="*/ 3145134 h 3175279"/>
                <a:gd name="T14" fmla="*/ 3964075 w 3964075"/>
                <a:gd name="T15" fmla="*/ 1889090 h 3175279"/>
                <a:gd name="T16" fmla="*/ 2969288 w 3964075"/>
                <a:gd name="T17" fmla="*/ 1939332 h 3175279"/>
                <a:gd name="T18" fmla="*/ 1602712 w 3964075"/>
                <a:gd name="T19" fmla="*/ 914400 h 3175279"/>
                <a:gd name="T20" fmla="*/ 849086 w 3964075"/>
                <a:gd name="T21" fmla="*/ 567732 h 3175279"/>
                <a:gd name="T22" fmla="*/ 351692 w 3964075"/>
                <a:gd name="T23" fmla="*/ 557683 h 3175279"/>
                <a:gd name="T24" fmla="*/ 291402 w 3964075"/>
                <a:gd name="T25" fmla="*/ 0 h 31752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64075" h="3175279">
                  <a:moveTo>
                    <a:pt x="291402" y="0"/>
                  </a:moveTo>
                  <a:lnTo>
                    <a:pt x="0" y="1276140"/>
                  </a:lnTo>
                  <a:lnTo>
                    <a:pt x="55266" y="1803679"/>
                  </a:lnTo>
                  <a:lnTo>
                    <a:pt x="517490" y="1798655"/>
                  </a:lnTo>
                  <a:lnTo>
                    <a:pt x="1301262" y="2165420"/>
                  </a:lnTo>
                  <a:lnTo>
                    <a:pt x="2642717" y="3175279"/>
                  </a:lnTo>
                  <a:lnTo>
                    <a:pt x="3662624" y="3145134"/>
                  </a:lnTo>
                  <a:lnTo>
                    <a:pt x="3964075" y="1889090"/>
                  </a:lnTo>
                  <a:lnTo>
                    <a:pt x="2969288" y="1939332"/>
                  </a:lnTo>
                  <a:lnTo>
                    <a:pt x="1602712" y="914400"/>
                  </a:lnTo>
                  <a:lnTo>
                    <a:pt x="849086" y="567732"/>
                  </a:lnTo>
                  <a:lnTo>
                    <a:pt x="351692" y="557683"/>
                  </a:lnTo>
                  <a:lnTo>
                    <a:pt x="291402" y="0"/>
                  </a:lnTo>
                  <a:close/>
                </a:path>
              </a:pathLst>
            </a:custGeom>
            <a:solidFill>
              <a:srgbClr val="FF0000">
                <a:alpha val="34901"/>
              </a:srgbClr>
            </a:solidFill>
            <a:ln w="57150">
              <a:solidFill>
                <a:srgbClr val="FF0000"/>
              </a:solidFill>
              <a:round/>
              <a:headEnd/>
              <a:tailEnd/>
            </a:ln>
          </p:spPr>
          <p:txBody>
            <a:bodyPr/>
            <a:lstStyle/>
            <a:p>
              <a:endParaRPr lang="en-US"/>
            </a:p>
          </p:txBody>
        </p:sp>
        <p:sp>
          <p:nvSpPr>
            <p:cNvPr id="35" name="Freeform 13"/>
            <p:cNvSpPr>
              <a:spLocks/>
            </p:cNvSpPr>
            <p:nvPr/>
          </p:nvSpPr>
          <p:spPr bwMode="auto">
            <a:xfrm>
              <a:off x="8164513" y="3878263"/>
              <a:ext cx="939800" cy="1327150"/>
            </a:xfrm>
            <a:custGeom>
              <a:avLst/>
              <a:gdLst>
                <a:gd name="T0" fmla="*/ 939521 w 939521"/>
                <a:gd name="T1" fmla="*/ 70338 h 1326382"/>
                <a:gd name="T2" fmla="*/ 648118 w 939521"/>
                <a:gd name="T3" fmla="*/ 1326382 h 1326382"/>
                <a:gd name="T4" fmla="*/ 0 w 939521"/>
                <a:gd name="T5" fmla="*/ 1251020 h 1326382"/>
                <a:gd name="T6" fmla="*/ 321547 w 939521"/>
                <a:gd name="T7" fmla="*/ 0 h 1326382"/>
                <a:gd name="T8" fmla="*/ 939521 w 939521"/>
                <a:gd name="T9" fmla="*/ 70338 h 1326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9521" h="1326382">
                  <a:moveTo>
                    <a:pt x="939521" y="70338"/>
                  </a:moveTo>
                  <a:lnTo>
                    <a:pt x="648118" y="1326382"/>
                  </a:lnTo>
                  <a:lnTo>
                    <a:pt x="0" y="1251020"/>
                  </a:lnTo>
                  <a:lnTo>
                    <a:pt x="321547" y="0"/>
                  </a:lnTo>
                  <a:lnTo>
                    <a:pt x="939521" y="70338"/>
                  </a:lnTo>
                  <a:close/>
                </a:path>
              </a:pathLst>
            </a:custGeom>
            <a:solidFill>
              <a:srgbClr val="FF0000">
                <a:alpha val="34901"/>
              </a:srgbClr>
            </a:solidFill>
            <a:ln w="57150">
              <a:solidFill>
                <a:srgbClr val="FF0000"/>
              </a:solidFill>
              <a:round/>
              <a:headEnd/>
              <a:tailEnd/>
            </a:ln>
          </p:spPr>
          <p:txBody>
            <a:bodyPr/>
            <a:lstStyle/>
            <a:p>
              <a:endParaRPr lang="en-US"/>
            </a:p>
          </p:txBody>
        </p:sp>
        <p:cxnSp>
          <p:nvCxnSpPr>
            <p:cNvPr id="36" name="Straight Connector 17"/>
            <p:cNvCxnSpPr>
              <a:cxnSpLocks noChangeShapeType="1"/>
              <a:stCxn id="34" idx="2"/>
              <a:endCxn id="34" idx="11"/>
            </p:cNvCxnSpPr>
            <p:nvPr/>
          </p:nvCxnSpPr>
          <p:spPr bwMode="auto">
            <a:xfrm flipV="1">
              <a:off x="4370388" y="3179763"/>
              <a:ext cx="296862" cy="1246187"/>
            </a:xfrm>
            <a:prstGeom prst="line">
              <a:avLst/>
            </a:prstGeom>
            <a:noFill/>
            <a:ln w="57150">
              <a:solidFill>
                <a:srgbClr val="FF0000"/>
              </a:solidFill>
              <a:round/>
              <a:headEnd/>
              <a:tailEnd/>
            </a:ln>
          </p:spPr>
        </p:cxnSp>
        <p:cxnSp>
          <p:nvCxnSpPr>
            <p:cNvPr id="37" name="Straight Connector 22"/>
            <p:cNvCxnSpPr>
              <a:cxnSpLocks noChangeShapeType="1"/>
            </p:cNvCxnSpPr>
            <p:nvPr/>
          </p:nvCxnSpPr>
          <p:spPr bwMode="auto">
            <a:xfrm flipV="1">
              <a:off x="4852988" y="3179763"/>
              <a:ext cx="296862" cy="1246187"/>
            </a:xfrm>
            <a:prstGeom prst="line">
              <a:avLst/>
            </a:prstGeom>
            <a:noFill/>
            <a:ln w="57150">
              <a:solidFill>
                <a:srgbClr val="FF0000"/>
              </a:solidFill>
              <a:round/>
              <a:headEnd/>
              <a:tailEnd/>
            </a:ln>
          </p:spPr>
        </p:cxnSp>
        <p:cxnSp>
          <p:nvCxnSpPr>
            <p:cNvPr id="38" name="Straight Connector 23"/>
            <p:cNvCxnSpPr>
              <a:cxnSpLocks noChangeShapeType="1"/>
            </p:cNvCxnSpPr>
            <p:nvPr/>
          </p:nvCxnSpPr>
          <p:spPr bwMode="auto">
            <a:xfrm flipV="1">
              <a:off x="6904038" y="2320925"/>
              <a:ext cx="295275" cy="1246188"/>
            </a:xfrm>
            <a:prstGeom prst="line">
              <a:avLst/>
            </a:prstGeom>
            <a:noFill/>
            <a:ln w="57150">
              <a:solidFill>
                <a:srgbClr val="FF0000"/>
              </a:solidFill>
              <a:round/>
              <a:headEnd/>
              <a:tailEnd/>
            </a:ln>
          </p:spPr>
        </p:cxnSp>
        <p:cxnSp>
          <p:nvCxnSpPr>
            <p:cNvPr id="39" name="Straight Connector 24"/>
            <p:cNvCxnSpPr>
              <a:cxnSpLocks noChangeShapeType="1"/>
            </p:cNvCxnSpPr>
            <p:nvPr/>
          </p:nvCxnSpPr>
          <p:spPr bwMode="auto">
            <a:xfrm flipV="1">
              <a:off x="5653088" y="3563938"/>
              <a:ext cx="296862" cy="1246187"/>
            </a:xfrm>
            <a:prstGeom prst="line">
              <a:avLst/>
            </a:prstGeom>
            <a:noFill/>
            <a:ln w="57150">
              <a:solidFill>
                <a:srgbClr val="FF0000"/>
              </a:solidFill>
              <a:round/>
              <a:headEnd/>
              <a:tailEnd/>
            </a:ln>
          </p:spPr>
        </p:cxnSp>
        <p:cxnSp>
          <p:nvCxnSpPr>
            <p:cNvPr id="40" name="Straight Connector 25"/>
            <p:cNvCxnSpPr>
              <a:cxnSpLocks noChangeShapeType="1"/>
            </p:cNvCxnSpPr>
            <p:nvPr/>
          </p:nvCxnSpPr>
          <p:spPr bwMode="auto">
            <a:xfrm flipV="1">
              <a:off x="8186738" y="3436938"/>
              <a:ext cx="295275" cy="1244600"/>
            </a:xfrm>
            <a:prstGeom prst="line">
              <a:avLst/>
            </a:prstGeom>
            <a:noFill/>
            <a:ln w="57150">
              <a:solidFill>
                <a:srgbClr val="FF0000"/>
              </a:solidFill>
              <a:round/>
              <a:headEnd/>
              <a:tailEnd/>
            </a:ln>
          </p:spPr>
        </p:cxnSp>
        <p:cxnSp>
          <p:nvCxnSpPr>
            <p:cNvPr id="41" name="Straight Connector 26"/>
            <p:cNvCxnSpPr>
              <a:cxnSpLocks noChangeShapeType="1"/>
            </p:cNvCxnSpPr>
            <p:nvPr/>
          </p:nvCxnSpPr>
          <p:spPr bwMode="auto">
            <a:xfrm flipV="1">
              <a:off x="6934200" y="4546600"/>
              <a:ext cx="296863" cy="1246188"/>
            </a:xfrm>
            <a:prstGeom prst="line">
              <a:avLst/>
            </a:prstGeom>
            <a:noFill/>
            <a:ln w="57150">
              <a:solidFill>
                <a:srgbClr val="FF0000"/>
              </a:solidFill>
              <a:round/>
              <a:headEnd/>
              <a:tailEnd/>
            </a:ln>
          </p:spPr>
        </p:cxnSp>
        <p:cxnSp>
          <p:nvCxnSpPr>
            <p:cNvPr id="42" name="Straight Connector 27"/>
            <p:cNvCxnSpPr>
              <a:cxnSpLocks noChangeShapeType="1"/>
            </p:cNvCxnSpPr>
            <p:nvPr/>
          </p:nvCxnSpPr>
          <p:spPr bwMode="auto">
            <a:xfrm flipV="1">
              <a:off x="8402638" y="3436938"/>
              <a:ext cx="296862" cy="1244600"/>
            </a:xfrm>
            <a:prstGeom prst="line">
              <a:avLst/>
            </a:prstGeom>
            <a:noFill/>
            <a:ln w="57150">
              <a:solidFill>
                <a:srgbClr val="FF0000"/>
              </a:solidFill>
              <a:round/>
              <a:headEnd/>
              <a:tailEnd/>
            </a:ln>
          </p:spPr>
        </p:cxnSp>
        <p:cxnSp>
          <p:nvCxnSpPr>
            <p:cNvPr id="43" name="Straight Connector 28"/>
            <p:cNvCxnSpPr>
              <a:cxnSpLocks noChangeShapeType="1"/>
            </p:cNvCxnSpPr>
            <p:nvPr/>
          </p:nvCxnSpPr>
          <p:spPr bwMode="auto">
            <a:xfrm flipV="1">
              <a:off x="5302250" y="2322513"/>
              <a:ext cx="296863" cy="1244600"/>
            </a:xfrm>
            <a:prstGeom prst="line">
              <a:avLst/>
            </a:prstGeom>
            <a:noFill/>
            <a:ln w="57150">
              <a:solidFill>
                <a:srgbClr val="FF0000"/>
              </a:solidFill>
              <a:round/>
              <a:headEnd/>
              <a:tailEnd/>
            </a:ln>
          </p:spPr>
        </p:cxnSp>
        <p:cxnSp>
          <p:nvCxnSpPr>
            <p:cNvPr id="44" name="Straight Connector 29"/>
            <p:cNvCxnSpPr>
              <a:cxnSpLocks noChangeShapeType="1"/>
            </p:cNvCxnSpPr>
            <p:nvPr/>
          </p:nvCxnSpPr>
          <p:spPr bwMode="auto">
            <a:xfrm flipV="1">
              <a:off x="5803900" y="1585913"/>
              <a:ext cx="296863" cy="1246187"/>
            </a:xfrm>
            <a:prstGeom prst="line">
              <a:avLst/>
            </a:prstGeom>
            <a:noFill/>
            <a:ln w="57150">
              <a:solidFill>
                <a:srgbClr val="FF0000"/>
              </a:solidFill>
              <a:round/>
              <a:headEnd/>
              <a:tailEnd/>
            </a:ln>
          </p:spPr>
        </p:cxnSp>
        <p:cxnSp>
          <p:nvCxnSpPr>
            <p:cNvPr id="45" name="Straight Connector 30"/>
            <p:cNvCxnSpPr>
              <a:cxnSpLocks noChangeShapeType="1"/>
            </p:cNvCxnSpPr>
            <p:nvPr/>
          </p:nvCxnSpPr>
          <p:spPr bwMode="auto">
            <a:xfrm flipV="1">
              <a:off x="6596063" y="1585913"/>
              <a:ext cx="296862" cy="1246187"/>
            </a:xfrm>
            <a:prstGeom prst="line">
              <a:avLst/>
            </a:prstGeom>
            <a:noFill/>
            <a:ln w="57150">
              <a:solidFill>
                <a:srgbClr val="FF0000"/>
              </a:solidFill>
              <a:round/>
              <a:headEnd/>
              <a:tailEnd/>
            </a:ln>
          </p:spPr>
        </p:cxnSp>
      </p:grpSp>
    </p:spTree>
    <p:custDataLst>
      <p:tags r:id="rId1"/>
    </p:custDataLst>
    <p:extLst>
      <p:ext uri="{BB962C8B-B14F-4D97-AF65-F5344CB8AC3E}">
        <p14:creationId xmlns:p14="http://schemas.microsoft.com/office/powerpoint/2010/main" val="1819436872"/>
      </p:ext>
    </p:extLst>
  </p:cSld>
  <p:clrMapOvr>
    <a:masterClrMapping/>
  </p:clrMapOvr>
  <p:transition advTm="582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8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8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8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75"/>
                                        </p:tgtEl>
                                        <p:attrNameLst>
                                          <p:attrName>style.visibility</p:attrName>
                                        </p:attrNameLst>
                                      </p:cBhvr>
                                      <p:to>
                                        <p:strVal val="visible"/>
                                      </p:to>
                                    </p:set>
                                    <p:animEffect transition="in" filter="fade">
                                      <p:cBhvr>
                                        <p:cTn id="41" dur="2000"/>
                                        <p:tgtEl>
                                          <p:spTgt spid="7175"/>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1000"/>
                                        <p:tgtEl>
                                          <p:spTgt spid="32"/>
                                        </p:tgtEl>
                                      </p:cBhvr>
                                    </p:animEffect>
                                    <p:anim calcmode="lin" valueType="num">
                                      <p:cBhvr>
                                        <p:cTn id="47" dur="1000" fill="hold"/>
                                        <p:tgtEl>
                                          <p:spTgt spid="32"/>
                                        </p:tgtEl>
                                        <p:attrNameLst>
                                          <p:attrName>ppt_x</p:attrName>
                                        </p:attrNameLst>
                                      </p:cBhvr>
                                      <p:tavLst>
                                        <p:tav tm="0">
                                          <p:val>
                                            <p:strVal val="#ppt_x"/>
                                          </p:val>
                                        </p:tav>
                                        <p:tav tm="100000">
                                          <p:val>
                                            <p:strVal val="#ppt_x"/>
                                          </p:val>
                                        </p:tav>
                                      </p:tavLst>
                                    </p:anim>
                                    <p:anim calcmode="lin" valueType="num">
                                      <p:cBhvr>
                                        <p:cTn id="4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animBg="1"/>
      <p:bldP spid="7190" grpId="0" animBg="1"/>
      <p:bldP spid="7191" grpId="0" animBg="1"/>
      <p:bldP spid="719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2291" name="Rectangle 2"/>
          <p:cNvSpPr>
            <a:spLocks noGrp="1" noChangeArrowheads="1"/>
          </p:cNvSpPr>
          <p:nvPr>
            <p:ph type="title"/>
          </p:nvPr>
        </p:nvSpPr>
        <p:spPr>
          <a:xfrm>
            <a:off x="1268413" y="87313"/>
            <a:ext cx="7875587" cy="762000"/>
          </a:xfrm>
        </p:spPr>
        <p:txBody>
          <a:bodyPr/>
          <a:lstStyle/>
          <a:p>
            <a:r>
              <a:rPr lang="en-US" altLang="en-US" sz="2800" smtClean="0"/>
              <a:t>Overall Scenario</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BFC34008-3DC9-460A-8E12-EB28953D4294}" type="slidenum">
              <a:rPr lang="en-US" smtClean="0"/>
              <a:pPr>
                <a:defRPr/>
              </a:pPr>
              <a:t>21</a:t>
            </a:fld>
            <a:endParaRPr lang="en-US"/>
          </a:p>
        </p:txBody>
      </p:sp>
      <p:pic>
        <p:nvPicPr>
          <p:cNvPr id="2" name="airspace_conflicts_01_overall_scenario.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extLst>
              <a:ext uri="{28A0092B-C50C-407E-A947-70E740481C1C}">
                <a14:useLocalDpi xmlns:a14="http://schemas.microsoft.com/office/drawing/2010/main" val="0"/>
              </a:ext>
            </a:extLst>
          </a:blip>
          <a:srcRect/>
          <a:stretch>
            <a:fillRect/>
          </a:stretch>
        </p:blipFill>
        <p:spPr bwMode="auto">
          <a:xfrm>
            <a:off x="47625" y="1150938"/>
            <a:ext cx="7232650"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Tm="582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3316" name="Rectangle 2"/>
          <p:cNvSpPr>
            <a:spLocks noGrp="1" noChangeArrowheads="1"/>
          </p:cNvSpPr>
          <p:nvPr>
            <p:ph type="title"/>
          </p:nvPr>
        </p:nvSpPr>
        <p:spPr>
          <a:xfrm>
            <a:off x="1268413" y="87313"/>
            <a:ext cx="7875587" cy="762000"/>
          </a:xfrm>
        </p:spPr>
        <p:txBody>
          <a:bodyPr/>
          <a:lstStyle/>
          <a:p>
            <a:r>
              <a:rPr lang="en-US" altLang="en-US" sz="2800" dirty="0" smtClean="0"/>
              <a:t>Conflict Types</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73ABE9DC-1C7E-4BC5-8AD0-42EB95F42C7B}" type="slidenum">
              <a:rPr lang="en-US" smtClean="0"/>
              <a:pPr>
                <a:defRPr/>
              </a:pPr>
              <a:t>22</a:t>
            </a:fld>
            <a:endParaRPr lang="en-US"/>
          </a:p>
        </p:txBody>
      </p:sp>
      <p:sp>
        <p:nvSpPr>
          <p:cNvPr id="7" name="Rectangle 3"/>
          <p:cNvSpPr>
            <a:spLocks noChangeArrowheads="1"/>
          </p:cNvSpPr>
          <p:nvPr/>
        </p:nvSpPr>
        <p:spPr bwMode="auto">
          <a:xfrm>
            <a:off x="193674" y="1158875"/>
            <a:ext cx="8584565" cy="489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System supports 3 types of conflicts</a:t>
            </a:r>
          </a:p>
          <a:p>
            <a:pPr eaLnBrk="1" hangingPunct="1"/>
            <a:endParaRPr lang="en-US" altLang="en-US" sz="2000" dirty="0" smtClean="0"/>
          </a:p>
          <a:p>
            <a:pPr eaLnBrk="1" hangingPunct="1"/>
            <a:r>
              <a:rPr lang="en-US" altLang="en-US" sz="2000" dirty="0" smtClean="0"/>
              <a:t>Type 1: What other aircraft will breach perspective entity’s airspace?</a:t>
            </a:r>
          </a:p>
          <a:p>
            <a:pPr lvl="1"/>
            <a:r>
              <a:rPr lang="en-US" altLang="en-US" sz="1600" dirty="0" smtClean="0"/>
              <a:t>Selfish</a:t>
            </a:r>
          </a:p>
          <a:p>
            <a:pPr lvl="1"/>
            <a:r>
              <a:rPr lang="en-US" altLang="en-US" sz="1600" dirty="0" smtClean="0"/>
              <a:t>“Who is going to hit me?”</a:t>
            </a:r>
          </a:p>
          <a:p>
            <a:pPr lvl="1"/>
            <a:endParaRPr lang="en-US" altLang="en-US" sz="1600" dirty="0" smtClean="0"/>
          </a:p>
          <a:p>
            <a:r>
              <a:rPr lang="en-US" altLang="en-US" sz="2000" dirty="0" smtClean="0"/>
              <a:t>Type 2: Will perspective entity breach any other aircrafts’ airspaces?</a:t>
            </a:r>
          </a:p>
          <a:p>
            <a:pPr lvl="1"/>
            <a:r>
              <a:rPr lang="en-US" altLang="en-US" sz="1600" dirty="0" smtClean="0"/>
              <a:t>Selfless</a:t>
            </a:r>
          </a:p>
          <a:p>
            <a:pPr lvl="1"/>
            <a:r>
              <a:rPr lang="en-US" altLang="en-US" sz="1600" dirty="0" smtClean="0"/>
              <a:t>“Who am I going to hit?”</a:t>
            </a:r>
          </a:p>
          <a:p>
            <a:pPr lvl="1"/>
            <a:endParaRPr lang="en-US" altLang="en-US" sz="1600" dirty="0" smtClean="0"/>
          </a:p>
          <a:p>
            <a:r>
              <a:rPr lang="en-US" altLang="en-US" sz="2000" dirty="0" smtClean="0"/>
              <a:t>Type 3: Will perspective entity breach any other restricted airspaces?</a:t>
            </a:r>
          </a:p>
          <a:p>
            <a:pPr lvl="1"/>
            <a:r>
              <a:rPr lang="en-US" altLang="en-US" sz="1600" dirty="0" smtClean="0"/>
              <a:t>Only used for conflicts with airspaces.</a:t>
            </a:r>
            <a:br>
              <a:rPr lang="en-US" altLang="en-US" sz="1600" dirty="0" smtClean="0"/>
            </a:br>
            <a:r>
              <a:rPr lang="en-US" altLang="en-US" sz="1600" dirty="0" smtClean="0"/>
              <a:t>	</a:t>
            </a:r>
            <a:endParaRPr lang="en-US" altLang="en-US" sz="1600" dirty="0"/>
          </a:p>
        </p:txBody>
      </p:sp>
    </p:spTree>
    <p:custDataLst>
      <p:tags r:id="rId1"/>
    </p:custDataLst>
  </p:cSld>
  <p:clrMapOvr>
    <a:masterClrMapping/>
  </p:clrMapOvr>
  <p:transition advTm="582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irspace_conflicts_02_type2conflicts_part1.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extLst>
              <a:ext uri="{28A0092B-C50C-407E-A947-70E740481C1C}">
                <a14:useLocalDpi xmlns:a14="http://schemas.microsoft.com/office/drawing/2010/main" val="0"/>
              </a:ext>
            </a:extLst>
          </a:blip>
          <a:srcRect/>
          <a:stretch>
            <a:fillRect/>
          </a:stretch>
        </p:blipFill>
        <p:spPr bwMode="auto">
          <a:xfrm>
            <a:off x="47625" y="1150938"/>
            <a:ext cx="7232650"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3316" name="Rectangle 2"/>
          <p:cNvSpPr>
            <a:spLocks noGrp="1" noChangeArrowheads="1"/>
          </p:cNvSpPr>
          <p:nvPr>
            <p:ph type="title"/>
          </p:nvPr>
        </p:nvSpPr>
        <p:spPr>
          <a:xfrm>
            <a:off x="1268413" y="87313"/>
            <a:ext cx="7875587" cy="762000"/>
          </a:xfrm>
        </p:spPr>
        <p:txBody>
          <a:bodyPr/>
          <a:lstStyle/>
          <a:p>
            <a:r>
              <a:rPr lang="en-US" altLang="en-US" sz="2800" smtClean="0"/>
              <a:t>Type 2 Conflicts</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73ABE9DC-1C7E-4BC5-8AD0-42EB95F42C7B}" type="slidenum">
              <a:rPr lang="en-US" smtClean="0"/>
              <a:pPr>
                <a:defRPr/>
              </a:pPr>
              <a:t>23</a:t>
            </a:fld>
            <a:endParaRPr lang="en-US"/>
          </a:p>
        </p:txBody>
      </p:sp>
      <p:sp>
        <p:nvSpPr>
          <p:cNvPr id="2" name="Oval 1"/>
          <p:cNvSpPr/>
          <p:nvPr/>
        </p:nvSpPr>
        <p:spPr>
          <a:xfrm>
            <a:off x="3500855" y="391897"/>
            <a:ext cx="3248297" cy="3248297"/>
          </a:xfrm>
          <a:prstGeom prst="ellipse">
            <a:avLst/>
          </a:prstGeom>
          <a:solidFill>
            <a:srgbClr val="FF0000">
              <a:alpha val="34118"/>
            </a:srgbClr>
          </a:solidFill>
          <a:ln w="3810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cxnSp>
        <p:nvCxnSpPr>
          <p:cNvPr id="7" name="Straight Arrow Connector 6"/>
          <p:cNvCxnSpPr/>
          <p:nvPr/>
        </p:nvCxnSpPr>
        <p:spPr bwMode="auto">
          <a:xfrm flipH="1" flipV="1">
            <a:off x="6627223" y="1199929"/>
            <a:ext cx="890362" cy="816118"/>
          </a:xfrm>
          <a:prstGeom prst="straightConnector1">
            <a:avLst/>
          </a:prstGeom>
          <a:solidFill>
            <a:srgbClr val="FF0000">
              <a:alpha val="34118"/>
            </a:srgbClr>
          </a:solidFill>
          <a:ln w="38100">
            <a:solidFill>
              <a:srgbClr val="FF0000"/>
            </a:solidFill>
            <a:headEnd type="none" w="med" len="med"/>
            <a:tailEnd type="arrow" w="med" len="med"/>
          </a:ln>
        </p:spPr>
      </p:cxnSp>
      <p:sp>
        <p:nvSpPr>
          <p:cNvPr id="11" name="Rectangle 3"/>
          <p:cNvSpPr>
            <a:spLocks noChangeArrowheads="1"/>
          </p:cNvSpPr>
          <p:nvPr/>
        </p:nvSpPr>
        <p:spPr bwMode="auto">
          <a:xfrm>
            <a:off x="7517584" y="1199929"/>
            <a:ext cx="1565456" cy="206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marL="0" indent="0" eaLnBrk="1" hangingPunct="1">
              <a:buNone/>
            </a:pPr>
            <a:r>
              <a:rPr lang="en-US" altLang="en-US" sz="2000" dirty="0" smtClean="0"/>
              <a:t>Other entity’s worse case airspace volume</a:t>
            </a:r>
          </a:p>
          <a:p>
            <a:pPr marL="0" indent="0" eaLnBrk="1" hangingPunct="1">
              <a:buNone/>
            </a:pPr>
            <a:r>
              <a:rPr lang="en-US" altLang="en-US" sz="1600" dirty="0" smtClean="0"/>
              <a:t/>
            </a:r>
            <a:br>
              <a:rPr lang="en-US" altLang="en-US" sz="1600" dirty="0" smtClean="0"/>
            </a:br>
            <a:r>
              <a:rPr lang="en-US" altLang="en-US" sz="1600" dirty="0" smtClean="0"/>
              <a:t>	</a:t>
            </a:r>
            <a:endParaRPr lang="en-US" altLang="en-US" sz="1600" dirty="0"/>
          </a:p>
        </p:txBody>
      </p:sp>
      <p:cxnSp>
        <p:nvCxnSpPr>
          <p:cNvPr id="14" name="Straight Arrow Connector 13"/>
          <p:cNvCxnSpPr/>
          <p:nvPr/>
        </p:nvCxnSpPr>
        <p:spPr bwMode="auto">
          <a:xfrm flipH="1" flipV="1">
            <a:off x="6627223" y="2016046"/>
            <a:ext cx="1042762" cy="1354185"/>
          </a:xfrm>
          <a:prstGeom prst="straightConnector1">
            <a:avLst/>
          </a:prstGeom>
          <a:solidFill>
            <a:srgbClr val="FF0000">
              <a:alpha val="34118"/>
            </a:srgbClr>
          </a:solidFill>
          <a:ln w="38100">
            <a:solidFill>
              <a:srgbClr val="FF0000"/>
            </a:solidFill>
            <a:headEnd type="none" w="med" len="med"/>
            <a:tailEnd type="arrow" w="med" len="med"/>
          </a:ln>
        </p:spPr>
      </p:cxnSp>
      <p:sp>
        <p:nvSpPr>
          <p:cNvPr id="18" name="Rectangle 3"/>
          <p:cNvSpPr>
            <a:spLocks noChangeArrowheads="1"/>
          </p:cNvSpPr>
          <p:nvPr/>
        </p:nvSpPr>
        <p:spPr bwMode="auto">
          <a:xfrm>
            <a:off x="7517584" y="3372731"/>
            <a:ext cx="1565456" cy="206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marL="0" indent="0" eaLnBrk="1" hangingPunct="1">
              <a:buNone/>
            </a:pPr>
            <a:r>
              <a:rPr lang="en-US" altLang="en-US" sz="2000" dirty="0" smtClean="0"/>
              <a:t>High probability that at future time, perspective entity will breach other entity’s airspace</a:t>
            </a:r>
          </a:p>
          <a:p>
            <a:pPr marL="0" indent="0" eaLnBrk="1" hangingPunct="1">
              <a:buNone/>
            </a:pPr>
            <a:r>
              <a:rPr lang="en-US" altLang="en-US" sz="1600" dirty="0" smtClean="0"/>
              <a:t/>
            </a:r>
            <a:br>
              <a:rPr lang="en-US" altLang="en-US" sz="1600" dirty="0" smtClean="0"/>
            </a:br>
            <a:r>
              <a:rPr lang="en-US" altLang="en-US" sz="1600" dirty="0" smtClean="0"/>
              <a:t>	</a:t>
            </a:r>
            <a:endParaRPr lang="en-US" altLang="en-US" sz="1600" dirty="0"/>
          </a:p>
        </p:txBody>
      </p:sp>
    </p:spTree>
    <p:custDataLst>
      <p:tags r:id="rId1"/>
    </p:custDataLst>
    <p:extLst>
      <p:ext uri="{BB962C8B-B14F-4D97-AF65-F5344CB8AC3E}">
        <p14:creationId xmlns:p14="http://schemas.microsoft.com/office/powerpoint/2010/main" val="2974786898"/>
      </p:ext>
    </p:extLst>
  </p:cSld>
  <p:clrMapOvr>
    <a:masterClrMapping/>
  </p:clrMapOvr>
  <p:transition advTm="5828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3289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3"/>
                </p:tgtEl>
              </p:cMediaNode>
            </p:video>
          </p:childTnLst>
        </p:cTn>
      </p:par>
    </p:tnLst>
    <p:bldLst>
      <p:bldP spid="2" grpId="0" animBg="1"/>
      <p:bldP spid="11"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irspace_conflicts_02_type2conflicts_part2.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extLst>
              <a:ext uri="{28A0092B-C50C-407E-A947-70E740481C1C}">
                <a14:useLocalDpi xmlns:a14="http://schemas.microsoft.com/office/drawing/2010/main" val="0"/>
              </a:ext>
            </a:extLst>
          </a:blip>
          <a:srcRect/>
          <a:stretch>
            <a:fillRect/>
          </a:stretch>
        </p:blipFill>
        <p:spPr bwMode="auto">
          <a:xfrm>
            <a:off x="47625" y="1150938"/>
            <a:ext cx="7232650"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4340" name="Rectangle 2"/>
          <p:cNvSpPr>
            <a:spLocks noGrp="1" noChangeArrowheads="1"/>
          </p:cNvSpPr>
          <p:nvPr>
            <p:ph type="title"/>
          </p:nvPr>
        </p:nvSpPr>
        <p:spPr>
          <a:xfrm>
            <a:off x="1268413" y="87313"/>
            <a:ext cx="7875587" cy="762000"/>
          </a:xfrm>
        </p:spPr>
        <p:txBody>
          <a:bodyPr/>
          <a:lstStyle/>
          <a:p>
            <a:r>
              <a:rPr lang="en-US" altLang="en-US" sz="2800" smtClean="0"/>
              <a:t>Type 2 Conflicts</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9DABD8A0-A3AB-4040-9FE8-A88B1EC080D1}" type="slidenum">
              <a:rPr lang="en-US" smtClean="0"/>
              <a:pPr>
                <a:defRPr/>
              </a:pPr>
              <a:t>24</a:t>
            </a:fld>
            <a:endParaRPr lang="en-US"/>
          </a:p>
        </p:txBody>
      </p:sp>
    </p:spTree>
    <p:custDataLst>
      <p:tags r:id="rId1"/>
    </p:custDataLst>
  </p:cSld>
  <p:clrMapOvr>
    <a:masterClrMapping/>
  </p:clrMapOvr>
  <p:transition advTm="5828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60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irspace_conflicts_02_type2conflicts_part3.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extLst>
              <a:ext uri="{28A0092B-C50C-407E-A947-70E740481C1C}">
                <a14:useLocalDpi xmlns:a14="http://schemas.microsoft.com/office/drawing/2010/main" val="0"/>
              </a:ext>
            </a:extLst>
          </a:blip>
          <a:srcRect/>
          <a:stretch>
            <a:fillRect/>
          </a:stretch>
        </p:blipFill>
        <p:spPr bwMode="auto">
          <a:xfrm>
            <a:off x="47625" y="1150938"/>
            <a:ext cx="7232650"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5364" name="Rectangle 2"/>
          <p:cNvSpPr>
            <a:spLocks noGrp="1" noChangeArrowheads="1"/>
          </p:cNvSpPr>
          <p:nvPr>
            <p:ph type="title"/>
          </p:nvPr>
        </p:nvSpPr>
        <p:spPr>
          <a:xfrm>
            <a:off x="1268413" y="87313"/>
            <a:ext cx="7875587" cy="762000"/>
          </a:xfrm>
        </p:spPr>
        <p:txBody>
          <a:bodyPr/>
          <a:lstStyle/>
          <a:p>
            <a:r>
              <a:rPr lang="en-US" altLang="en-US" sz="2800" smtClean="0"/>
              <a:t>Type 2 Conflicts</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178BDE43-D400-4CBC-9226-C331BD13A8A0}" type="slidenum">
              <a:rPr lang="en-US" smtClean="0"/>
              <a:pPr>
                <a:defRPr/>
              </a:pPr>
              <a:t>25</a:t>
            </a:fld>
            <a:endParaRPr lang="en-US"/>
          </a:p>
        </p:txBody>
      </p:sp>
    </p:spTree>
    <p:custDataLst>
      <p:tags r:id="rId1"/>
    </p:custDataLst>
  </p:cSld>
  <p:clrMapOvr>
    <a:masterClrMapping/>
  </p:clrMapOvr>
  <p:transition advTm="58286"/>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695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irspace_conflicts_03_type1conflicts_part1.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extLst>
              <a:ext uri="{28A0092B-C50C-407E-A947-70E740481C1C}">
                <a14:useLocalDpi xmlns:a14="http://schemas.microsoft.com/office/drawing/2010/main" val="0"/>
              </a:ext>
            </a:extLst>
          </a:blip>
          <a:srcRect/>
          <a:stretch>
            <a:fillRect/>
          </a:stretch>
        </p:blipFill>
        <p:spPr bwMode="auto">
          <a:xfrm>
            <a:off x="47625" y="1150938"/>
            <a:ext cx="7232650"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6388" name="Rectangle 2"/>
          <p:cNvSpPr>
            <a:spLocks noGrp="1" noChangeArrowheads="1"/>
          </p:cNvSpPr>
          <p:nvPr>
            <p:ph type="title"/>
          </p:nvPr>
        </p:nvSpPr>
        <p:spPr>
          <a:xfrm>
            <a:off x="1268413" y="87313"/>
            <a:ext cx="7875587" cy="762000"/>
          </a:xfrm>
        </p:spPr>
        <p:txBody>
          <a:bodyPr/>
          <a:lstStyle/>
          <a:p>
            <a:r>
              <a:rPr lang="en-US" altLang="en-US" sz="2800" smtClean="0"/>
              <a:t>Type 1 Conflicts</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D0EFD48A-EC83-46B5-A8AD-E993D75F3FAB}" type="slidenum">
              <a:rPr lang="en-US" smtClean="0"/>
              <a:pPr>
                <a:defRPr/>
              </a:pPr>
              <a:t>26</a:t>
            </a:fld>
            <a:endParaRPr lang="en-US"/>
          </a:p>
        </p:txBody>
      </p:sp>
    </p:spTree>
    <p:custDataLst>
      <p:tags r:id="rId1"/>
    </p:custDataLst>
  </p:cSld>
  <p:clrMapOvr>
    <a:masterClrMapping/>
  </p:clrMapOvr>
  <p:transition advTm="5828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3396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3316" name="Rectangle 2"/>
          <p:cNvSpPr>
            <a:spLocks noGrp="1" noChangeArrowheads="1"/>
          </p:cNvSpPr>
          <p:nvPr>
            <p:ph type="title"/>
          </p:nvPr>
        </p:nvSpPr>
        <p:spPr>
          <a:xfrm>
            <a:off x="1268413" y="87313"/>
            <a:ext cx="7875587" cy="762000"/>
          </a:xfrm>
        </p:spPr>
        <p:txBody>
          <a:bodyPr/>
          <a:lstStyle/>
          <a:p>
            <a:r>
              <a:rPr lang="en-US" altLang="en-US" sz="2800" dirty="0" smtClean="0"/>
              <a:t>Conflict Types</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73ABE9DC-1C7E-4BC5-8AD0-42EB95F42C7B}" type="slidenum">
              <a:rPr lang="en-US" smtClean="0"/>
              <a:pPr>
                <a:defRPr/>
              </a:pPr>
              <a:t>27</a:t>
            </a:fld>
            <a:endParaRPr lang="en-US"/>
          </a:p>
        </p:txBody>
      </p:sp>
      <p:sp>
        <p:nvSpPr>
          <p:cNvPr id="7" name="Rectangle 3"/>
          <p:cNvSpPr>
            <a:spLocks noChangeArrowheads="1"/>
          </p:cNvSpPr>
          <p:nvPr/>
        </p:nvSpPr>
        <p:spPr bwMode="auto">
          <a:xfrm>
            <a:off x="193674" y="1158875"/>
            <a:ext cx="8584565" cy="489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800">
                <a:solidFill>
                  <a:schemeClr val="tx1"/>
                </a:solidFill>
                <a:latin typeface="Arial" charset="0"/>
              </a:defRPr>
            </a:lvl1pPr>
            <a:lvl2pPr>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Operator does not want to keep track of what type of conflict the system encounters.</a:t>
            </a:r>
          </a:p>
          <a:p>
            <a:pPr eaLnBrk="1" hangingPunct="1"/>
            <a:endParaRPr lang="en-US" altLang="en-US" sz="2000" dirty="0" smtClean="0"/>
          </a:p>
          <a:p>
            <a:pPr eaLnBrk="1" hangingPunct="1"/>
            <a:r>
              <a:rPr lang="en-US" altLang="en-US" sz="2000" dirty="0" smtClean="0"/>
              <a:t>CA Plug-in provides a simple “worse case” analysis.</a:t>
            </a:r>
            <a:r>
              <a:rPr lang="en-US" altLang="en-US" sz="1600" dirty="0" smtClean="0"/>
              <a:t>	</a:t>
            </a:r>
            <a:endParaRPr lang="en-US" altLang="en-US" sz="1600" dirty="0"/>
          </a:p>
        </p:txBody>
      </p:sp>
    </p:spTree>
    <p:custDataLst>
      <p:tags r:id="rId1"/>
    </p:custDataLst>
    <p:extLst>
      <p:ext uri="{BB962C8B-B14F-4D97-AF65-F5344CB8AC3E}">
        <p14:creationId xmlns:p14="http://schemas.microsoft.com/office/powerpoint/2010/main" val="2492511802"/>
      </p:ext>
    </p:extLst>
  </p:cSld>
  <p:clrMapOvr>
    <a:masterClrMapping/>
  </p:clrMapOvr>
  <p:transition advTm="582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irspace_conflicts_04_worseCaseConflicts_part1.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extLst>
              <a:ext uri="{28A0092B-C50C-407E-A947-70E740481C1C}">
                <a14:useLocalDpi xmlns:a14="http://schemas.microsoft.com/office/drawing/2010/main" val="0"/>
              </a:ext>
            </a:extLst>
          </a:blip>
          <a:srcRect/>
          <a:stretch>
            <a:fillRect/>
          </a:stretch>
        </p:blipFill>
        <p:spPr bwMode="auto">
          <a:xfrm>
            <a:off x="47625" y="1150938"/>
            <a:ext cx="7232650"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7412" name="Rectangle 2"/>
          <p:cNvSpPr>
            <a:spLocks noGrp="1" noChangeArrowheads="1"/>
          </p:cNvSpPr>
          <p:nvPr>
            <p:ph type="title"/>
          </p:nvPr>
        </p:nvSpPr>
        <p:spPr>
          <a:xfrm>
            <a:off x="1268413" y="87313"/>
            <a:ext cx="7875587" cy="762000"/>
          </a:xfrm>
        </p:spPr>
        <p:txBody>
          <a:bodyPr/>
          <a:lstStyle/>
          <a:p>
            <a:r>
              <a:rPr lang="en-US" altLang="en-US" sz="2800" smtClean="0"/>
              <a:t>Worse Case Conflicts</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B37206DE-AE44-4324-99C6-4113854ED7A7}" type="slidenum">
              <a:rPr lang="en-US" smtClean="0"/>
              <a:pPr>
                <a:defRPr/>
              </a:pPr>
              <a:t>28</a:t>
            </a:fld>
            <a:endParaRPr lang="en-US"/>
          </a:p>
        </p:txBody>
      </p:sp>
    </p:spTree>
    <p:custDataLst>
      <p:tags r:id="rId1"/>
    </p:custDataLst>
  </p:cSld>
  <p:clrMapOvr>
    <a:masterClrMapping/>
  </p:clrMapOvr>
  <p:transition advTm="5828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4544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1267" name="Rectangle 2"/>
          <p:cNvSpPr>
            <a:spLocks noGrp="1" noChangeArrowheads="1"/>
          </p:cNvSpPr>
          <p:nvPr>
            <p:ph type="title"/>
          </p:nvPr>
        </p:nvSpPr>
        <p:spPr>
          <a:xfrm>
            <a:off x="1268413" y="265983"/>
            <a:ext cx="7875587" cy="762000"/>
          </a:xfrm>
        </p:spPr>
        <p:txBody>
          <a:bodyPr/>
          <a:lstStyle/>
          <a:p>
            <a:r>
              <a:rPr lang="en-US" sz="1600" dirty="0"/>
              <a:t>261 – JCATI Symposium Trip </a:t>
            </a:r>
            <a:r>
              <a:rPr lang="en-US" sz="1600" dirty="0" smtClean="0"/>
              <a:t>Logistics</a:t>
            </a:r>
            <a:br>
              <a:rPr lang="en-US" sz="1600" dirty="0" smtClean="0"/>
            </a:br>
            <a:r>
              <a:rPr lang="en-US" sz="1600" dirty="0"/>
              <a:t>216 – JCATI Symposium Research Poster 1</a:t>
            </a:r>
            <a:br>
              <a:rPr lang="en-US" sz="1600" dirty="0"/>
            </a:br>
            <a:r>
              <a:rPr lang="en-US" sz="1600" dirty="0"/>
              <a:t>217 – JCATI Symposium Research Poster 2</a:t>
            </a:r>
            <a:r>
              <a:rPr lang="en-US" sz="2800" dirty="0"/>
              <a:t/>
            </a:r>
            <a:br>
              <a:rPr lang="en-US" sz="2800" dirty="0"/>
            </a:br>
            <a:endParaRPr lang="en-US" sz="2800" dirty="0"/>
          </a:p>
        </p:txBody>
      </p:sp>
      <p:sp>
        <p:nvSpPr>
          <p:cNvPr id="7" name="Rectangle 3"/>
          <p:cNvSpPr>
            <a:spLocks noChangeArrowheads="1"/>
          </p:cNvSpPr>
          <p:nvPr/>
        </p:nvSpPr>
        <p:spPr bwMode="auto">
          <a:xfrm>
            <a:off x="271463" y="1173163"/>
            <a:ext cx="8721725"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bg2"/>
              </a:buClr>
              <a:buSzPct val="75000"/>
              <a:buFont typeface="Wingdings" pitchFamily="2" charset="2"/>
              <a:buChar char="n"/>
              <a:defRPr/>
            </a:pPr>
            <a:r>
              <a:rPr lang="en-US" sz="2000" dirty="0">
                <a:latin typeface="Arial" charset="0"/>
              </a:rPr>
              <a:t>Development Champion: </a:t>
            </a:r>
            <a:r>
              <a:rPr lang="en-US" sz="2000" dirty="0" smtClean="0">
                <a:latin typeface="Arial" charset="0"/>
              </a:rPr>
              <a:t>John Marshall, Al Creigh, Taylor Campbell</a:t>
            </a:r>
            <a:endParaRPr lang="en-US" sz="2000" dirty="0">
              <a:latin typeface="Arial" charset="0"/>
            </a:endParaRPr>
          </a:p>
          <a:p>
            <a:pPr marL="342900" indent="-342900">
              <a:spcBef>
                <a:spcPct val="20000"/>
              </a:spcBef>
              <a:buClr>
                <a:schemeClr val="bg2"/>
              </a:buClr>
              <a:buSzPct val="75000"/>
              <a:buFont typeface="Wingdings" pitchFamily="2" charset="2"/>
              <a:buChar char="n"/>
              <a:defRPr/>
            </a:pPr>
            <a:endParaRPr lang="en-US" sz="2000" dirty="0">
              <a:latin typeface="Arial" charset="0"/>
            </a:endParaRPr>
          </a:p>
          <a:p>
            <a:pPr>
              <a:defRPr/>
            </a:pPr>
            <a:r>
              <a:rPr lang="en-US" b="1" dirty="0"/>
              <a:t>Content</a:t>
            </a:r>
            <a:endParaRPr lang="en-US" dirty="0"/>
          </a:p>
          <a:p>
            <a:r>
              <a:rPr lang="en-US" dirty="0"/>
              <a:t>As a project participant, I would like to create a poster about our work so that I can present our research at the annual JCATI Symposium in Pullman, WA.</a:t>
            </a:r>
          </a:p>
          <a:p>
            <a:pPr>
              <a:defRPr/>
            </a:pPr>
            <a:r>
              <a:rPr lang="en-US" dirty="0"/>
              <a:t> </a:t>
            </a:r>
          </a:p>
          <a:p>
            <a:pPr>
              <a:defRPr/>
            </a:pPr>
            <a:r>
              <a:rPr lang="en-US" b="1" dirty="0"/>
              <a:t>Definition of Done</a:t>
            </a:r>
            <a:endParaRPr lang="en-US" dirty="0"/>
          </a:p>
          <a:p>
            <a:r>
              <a:rPr lang="en-US" sz="1600" dirty="0"/>
              <a:t>[x] Coordinate with Chris Lum to discuss content for this poster.</a:t>
            </a:r>
          </a:p>
          <a:p>
            <a:r>
              <a:rPr lang="en-US" sz="1600" dirty="0"/>
              <a:t>[x] Coordinate with Al Creigh to get the template of the poster.</a:t>
            </a:r>
          </a:p>
          <a:p>
            <a:r>
              <a:rPr lang="en-US" sz="1600" dirty="0"/>
              <a:t>	[x] Come to a consensus on poster dimensions</a:t>
            </a:r>
          </a:p>
          <a:p>
            <a:r>
              <a:rPr lang="en-US" sz="1600" dirty="0"/>
              <a:t>[x] Data mine existing documents to obtain graphics, equations, verbiage, etc.</a:t>
            </a:r>
          </a:p>
          <a:p>
            <a:r>
              <a:rPr lang="en-US" sz="1600" dirty="0"/>
              <a:t>	[x] In the UW.sln </a:t>
            </a:r>
          </a:p>
          <a:p>
            <a:r>
              <a:rPr lang="en-US" sz="1600" dirty="0"/>
              <a:t>	</a:t>
            </a:r>
            <a:r>
              <a:rPr lang="en-US" sz="1600" u="sng" dirty="0">
                <a:hlinkClick r:id="rId4"/>
              </a:rPr>
              <a:t>\\UWSDK\UWCAPlugin\ConflictCalculator\Entities\PlanarConflict\Notes\PlanrConflict.nb</a:t>
            </a:r>
            <a:endParaRPr lang="en-US" sz="1600" dirty="0"/>
          </a:p>
          <a:p>
            <a:r>
              <a:rPr lang="en-US" sz="1600" dirty="0"/>
              <a:t>	[x] Bao Le’s master thesis (</a:t>
            </a:r>
            <a:r>
              <a:rPr lang="en-US" sz="1600" dirty="0" err="1"/>
              <a:t>UserFiles</a:t>
            </a:r>
            <a:r>
              <a:rPr lang="en-US" sz="1600" dirty="0"/>
              <a:t>\lebao000\</a:t>
            </a:r>
            <a:r>
              <a:rPr lang="en-US" sz="1600" dirty="0" err="1"/>
              <a:t>masters_thesis</a:t>
            </a:r>
            <a:r>
              <a:rPr lang="en-US" sz="1600" dirty="0"/>
              <a:t> )</a:t>
            </a:r>
          </a:p>
          <a:p>
            <a:r>
              <a:rPr lang="en-US" sz="1600" dirty="0"/>
              <a:t>	     -</a:t>
            </a:r>
            <a:r>
              <a:rPr lang="en-US" sz="1600" dirty="0" err="1"/>
              <a:t>powerpoint</a:t>
            </a:r>
            <a:endParaRPr lang="en-US" sz="1600" dirty="0"/>
          </a:p>
          <a:p>
            <a:r>
              <a:rPr lang="en-US" sz="1600" dirty="0"/>
              <a:t> 	     -pdf of the thesis</a:t>
            </a:r>
          </a:p>
          <a:p>
            <a:r>
              <a:rPr lang="en-US" sz="1600" dirty="0"/>
              <a:t>[x] Draft poster presented to group.  Obtain and incorporate group feedback.</a:t>
            </a:r>
          </a:p>
          <a:p>
            <a:r>
              <a:rPr lang="en-US" sz="1600" dirty="0"/>
              <a:t>[x] Final poster printed and ready to go by April 14</a:t>
            </a:r>
          </a:p>
          <a:p>
            <a:r>
              <a:rPr lang="en-US" sz="1600" dirty="0"/>
              <a:t>[x] Talking points rehearsed and ready to present poster at symposium on April 21 (delegate this to the persons that will be presenting the poster).</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DD48CEBB-C4DA-48FE-B69C-35859B2FED30}" type="slidenum">
              <a:rPr lang="en-US" smtClean="0"/>
              <a:pPr>
                <a:defRPr/>
              </a:pPr>
              <a:t>29</a:t>
            </a:fld>
            <a:endParaRPr lang="en-US"/>
          </a:p>
        </p:txBody>
      </p:sp>
    </p:spTree>
    <p:custDataLst>
      <p:tags r:id="rId1"/>
    </p:custDataLst>
    <p:extLst>
      <p:ext uri="{BB962C8B-B14F-4D97-AF65-F5344CB8AC3E}">
        <p14:creationId xmlns:p14="http://schemas.microsoft.com/office/powerpoint/2010/main" val="2961931339"/>
      </p:ext>
    </p:extLst>
  </p:cSld>
  <p:clrMapOvr>
    <a:masterClrMapping/>
  </p:clrMapOvr>
  <p:transition advTm="58286"/>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9219" name="Rectangle 2"/>
          <p:cNvSpPr>
            <a:spLocks noGrp="1" noChangeArrowheads="1"/>
          </p:cNvSpPr>
          <p:nvPr>
            <p:ph type="title"/>
          </p:nvPr>
        </p:nvSpPr>
        <p:spPr/>
        <p:txBody>
          <a:bodyPr/>
          <a:lstStyle/>
          <a:p>
            <a:pPr eaLnBrk="1" hangingPunct="1"/>
            <a:r>
              <a:rPr lang="en-US" altLang="en-US" smtClean="0"/>
              <a:t>User Story Overview</a:t>
            </a:r>
          </a:p>
        </p:txBody>
      </p:sp>
      <p:graphicFrame>
        <p:nvGraphicFramePr>
          <p:cNvPr id="8" name="Table 7"/>
          <p:cNvGraphicFramePr>
            <a:graphicFrameLocks noGrp="1"/>
          </p:cNvGraphicFramePr>
          <p:nvPr>
            <p:extLst>
              <p:ext uri="{D42A27DB-BD31-4B8C-83A1-F6EECF244321}">
                <p14:modId xmlns:p14="http://schemas.microsoft.com/office/powerpoint/2010/main" val="4185719933"/>
              </p:ext>
            </p:extLst>
          </p:nvPr>
        </p:nvGraphicFramePr>
        <p:xfrm>
          <a:off x="387350" y="1300163"/>
          <a:ext cx="8229600" cy="320040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0">
                <a:tc gridSpan="5">
                  <a:txBody>
                    <a:bodyPr/>
                    <a:lstStyle/>
                    <a:p>
                      <a:pPr algn="ctr"/>
                      <a:r>
                        <a:rPr lang="en-US" dirty="0" smtClean="0"/>
                        <a:t>ICOMC2</a:t>
                      </a:r>
                      <a:r>
                        <a:rPr lang="en-US" baseline="0" dirty="0" smtClean="0"/>
                        <a:t> </a:t>
                      </a:r>
                      <a:r>
                        <a:rPr lang="en-US" baseline="0" dirty="0" err="1" smtClean="0"/>
                        <a:t>CAPlugin</a:t>
                      </a:r>
                      <a:r>
                        <a:rPr lang="en-US" baseline="0" dirty="0" smtClean="0"/>
                        <a:t> Team </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r>
              <a:tr h="322729">
                <a:tc rowSpan="2">
                  <a:txBody>
                    <a:bodyPr/>
                    <a:lstStyle/>
                    <a:p>
                      <a:endParaRPr lang="en-US" dirty="0"/>
                    </a:p>
                  </a:txBody>
                  <a:tcPr/>
                </a:tc>
                <a:tc gridSpan="2">
                  <a:txBody>
                    <a:bodyPr/>
                    <a:lstStyle/>
                    <a:p>
                      <a:pPr algn="ctr"/>
                      <a:r>
                        <a:rPr lang="en-US" dirty="0" smtClean="0">
                          <a:solidFill>
                            <a:schemeClr val="bg1"/>
                          </a:solidFill>
                        </a:rPr>
                        <a:t>Committed Stories</a:t>
                      </a:r>
                      <a:endParaRPr lang="en-US" dirty="0">
                        <a:solidFill>
                          <a:schemeClr val="bg1"/>
                        </a:solidFill>
                      </a:endParaRPr>
                    </a:p>
                  </a:txBody>
                  <a:tcPr>
                    <a:solidFill>
                      <a:schemeClr val="tx2"/>
                    </a:solidFill>
                  </a:tcPr>
                </a:tc>
                <a:tc hMerge="1">
                  <a:txBody>
                    <a:bodyPr/>
                    <a:lstStyle/>
                    <a:p>
                      <a:pPr algn="ctr"/>
                      <a:endParaRPr lang="en-US" dirty="0"/>
                    </a:p>
                  </a:txBody>
                  <a:tcPr/>
                </a:tc>
                <a:tc gridSpan="2">
                  <a:txBody>
                    <a:bodyPr/>
                    <a:lstStyle/>
                    <a:p>
                      <a:pPr algn="ctr"/>
                      <a:r>
                        <a:rPr lang="en-US" dirty="0" smtClean="0"/>
                        <a:t>Stretch Stories</a:t>
                      </a:r>
                      <a:endParaRPr lang="en-US" dirty="0"/>
                    </a:p>
                  </a:txBody>
                  <a:tcPr>
                    <a:solidFill>
                      <a:srgbClr val="FFC000"/>
                    </a:solidFill>
                  </a:tcPr>
                </a:tc>
                <a:tc hMerge="1">
                  <a:txBody>
                    <a:bodyPr/>
                    <a:lstStyle/>
                    <a:p>
                      <a:pPr algn="ctr"/>
                      <a:endParaRPr lang="en-US" dirty="0"/>
                    </a:p>
                  </a:txBody>
                  <a:tcPr/>
                </a:tc>
              </a:tr>
              <a:tr h="322729">
                <a:tc vMerge="1">
                  <a:txBody>
                    <a:bodyPr/>
                    <a:lstStyle/>
                    <a:p>
                      <a:endParaRPr lang="en-US" dirty="0"/>
                    </a:p>
                  </a:txBody>
                  <a:tcPr/>
                </a:tc>
                <a:tc>
                  <a:txBody>
                    <a:bodyPr/>
                    <a:lstStyle/>
                    <a:p>
                      <a:pPr algn="ctr"/>
                      <a:r>
                        <a:rPr lang="en-US" dirty="0" smtClean="0"/>
                        <a:t>Number</a:t>
                      </a:r>
                      <a:r>
                        <a:rPr lang="en-US" baseline="0" dirty="0" smtClean="0"/>
                        <a:t> of Stories</a:t>
                      </a:r>
                      <a:endParaRPr lang="en-US" dirty="0"/>
                    </a:p>
                  </a:txBody>
                  <a:tcPr/>
                </a:tc>
                <a:tc>
                  <a:txBody>
                    <a:bodyPr/>
                    <a:lstStyle/>
                    <a:p>
                      <a:pPr algn="ctr"/>
                      <a:r>
                        <a:rPr lang="en-US" dirty="0" smtClean="0"/>
                        <a:t>Total Story Points</a:t>
                      </a:r>
                      <a:endParaRPr lang="en-US" dirty="0"/>
                    </a:p>
                  </a:txBody>
                  <a:tcPr/>
                </a:tc>
                <a:tc>
                  <a:txBody>
                    <a:bodyPr/>
                    <a:lstStyle/>
                    <a:p>
                      <a:pPr algn="ctr"/>
                      <a:r>
                        <a:rPr lang="en-US" dirty="0" smtClean="0"/>
                        <a:t>Number</a:t>
                      </a:r>
                      <a:r>
                        <a:rPr lang="en-US" baseline="0" dirty="0" smtClean="0"/>
                        <a:t> of Stories</a:t>
                      </a:r>
                      <a:endParaRPr lang="en-US" dirty="0"/>
                    </a:p>
                  </a:txBody>
                  <a:tcPr/>
                </a:tc>
                <a:tc>
                  <a:txBody>
                    <a:bodyPr/>
                    <a:lstStyle/>
                    <a:p>
                      <a:pPr algn="ctr"/>
                      <a:r>
                        <a:rPr lang="en-US" dirty="0" smtClean="0"/>
                        <a:t>Total Story Points</a:t>
                      </a:r>
                      <a:endParaRPr lang="en-US" dirty="0"/>
                    </a:p>
                  </a:txBody>
                  <a:tcPr/>
                </a:tc>
              </a:tr>
              <a:tr h="295835">
                <a:tc>
                  <a:txBody>
                    <a:bodyPr/>
                    <a:lstStyle/>
                    <a:p>
                      <a:r>
                        <a:rPr lang="en-US" sz="1600" dirty="0" smtClean="0"/>
                        <a:t>Accepted Status</a:t>
                      </a:r>
                      <a:endParaRPr lang="en-US" sz="1600" dirty="0"/>
                    </a:p>
                  </a:txBody>
                  <a:tcPr/>
                </a:tc>
                <a:tc>
                  <a:txBody>
                    <a:bodyPr/>
                    <a:lstStyle/>
                    <a:p>
                      <a:pPr algn="ctr"/>
                      <a:r>
                        <a:rPr lang="en-US" sz="1600" dirty="0" smtClean="0"/>
                        <a:t>16</a:t>
                      </a:r>
                      <a:endParaRPr lang="en-US" sz="1600" dirty="0"/>
                    </a:p>
                  </a:txBody>
                  <a:tcPr/>
                </a:tc>
                <a:tc>
                  <a:txBody>
                    <a:bodyPr/>
                    <a:lstStyle/>
                    <a:p>
                      <a:pPr algn="ctr"/>
                      <a:r>
                        <a:rPr lang="en-US" sz="1600" dirty="0" smtClean="0"/>
                        <a:t>49</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r>
              <a:tr h="295835">
                <a:tc>
                  <a:txBody>
                    <a:bodyPr/>
                    <a:lstStyle/>
                    <a:p>
                      <a:r>
                        <a:rPr lang="en-US" sz="1600" dirty="0" smtClean="0"/>
                        <a:t>Descoped Status</a:t>
                      </a:r>
                      <a:endParaRPr lang="en-US" sz="1600" dirty="0"/>
                    </a:p>
                  </a:txBody>
                  <a:tcPr/>
                </a:tc>
                <a:tc>
                  <a:txBody>
                    <a:bodyPr/>
                    <a:lstStyle/>
                    <a:p>
                      <a:pPr algn="ctr"/>
                      <a:r>
                        <a:rPr lang="en-US" sz="1600" dirty="0" smtClean="0"/>
                        <a:t>10</a:t>
                      </a:r>
                      <a:endParaRPr lang="en-US" sz="1600" dirty="0"/>
                    </a:p>
                  </a:txBody>
                  <a:tcPr/>
                </a:tc>
                <a:tc>
                  <a:txBody>
                    <a:bodyPr/>
                    <a:lstStyle/>
                    <a:p>
                      <a:pPr algn="ctr"/>
                      <a:r>
                        <a:rPr lang="en-US" sz="1600" dirty="0" smtClean="0"/>
                        <a:t>33</a:t>
                      </a:r>
                      <a:endParaRPr lang="en-US" sz="1600" dirty="0"/>
                    </a:p>
                  </a:txBody>
                  <a:tcPr/>
                </a:tc>
                <a:tc>
                  <a:txBody>
                    <a:bodyPr/>
                    <a:lstStyle/>
                    <a:p>
                      <a:pPr algn="ctr"/>
                      <a:r>
                        <a:rPr lang="en-US" sz="1600" dirty="0" smtClean="0"/>
                        <a:t>18</a:t>
                      </a:r>
                      <a:endParaRPr lang="en-US" sz="1600" dirty="0"/>
                    </a:p>
                  </a:txBody>
                  <a:tcPr/>
                </a:tc>
                <a:tc>
                  <a:txBody>
                    <a:bodyPr/>
                    <a:lstStyle/>
                    <a:p>
                      <a:pPr algn="ctr"/>
                      <a:r>
                        <a:rPr lang="en-US" sz="1600" dirty="0" smtClean="0"/>
                        <a:t>69</a:t>
                      </a:r>
                      <a:endParaRPr lang="en-US" sz="1600" dirty="0"/>
                    </a:p>
                  </a:txBody>
                  <a:tcPr/>
                </a:tc>
              </a:tr>
              <a:tr h="295835">
                <a:tc>
                  <a:txBody>
                    <a:bodyPr/>
                    <a:lstStyle/>
                    <a:p>
                      <a:r>
                        <a:rPr lang="en-US" sz="1600" dirty="0" smtClean="0"/>
                        <a:t>Impeded Status</a:t>
                      </a:r>
                      <a:endParaRPr lang="en-US" sz="1600" dirty="0"/>
                    </a:p>
                  </a:txBody>
                  <a:tcPr/>
                </a:tc>
                <a:tc>
                  <a:txBody>
                    <a:bodyPr/>
                    <a:lstStyle/>
                    <a:p>
                      <a:pPr algn="ctr"/>
                      <a:r>
                        <a:rPr lang="en-US" sz="1600" dirty="0" smtClean="0"/>
                        <a:t>7</a:t>
                      </a:r>
                      <a:endParaRPr lang="en-US" sz="1600" dirty="0"/>
                    </a:p>
                  </a:txBody>
                  <a:tcPr/>
                </a:tc>
                <a:tc>
                  <a:txBody>
                    <a:bodyPr/>
                    <a:lstStyle/>
                    <a:p>
                      <a:pPr algn="ctr"/>
                      <a:r>
                        <a:rPr lang="en-US" sz="1600" dirty="0" smtClean="0"/>
                        <a:t>21</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a:t>
                      </a:r>
                      <a:endParaRPr lang="en-US" sz="1600" dirty="0"/>
                    </a:p>
                  </a:txBody>
                  <a:tcPr/>
                </a:tc>
              </a:tr>
              <a:tr h="295835">
                <a:tc>
                  <a:txBody>
                    <a:bodyPr/>
                    <a:lstStyle/>
                    <a:p>
                      <a:r>
                        <a:rPr lang="en-US" sz="1600" b="1" dirty="0" smtClean="0"/>
                        <a:t>Total:</a:t>
                      </a:r>
                      <a:endParaRPr lang="en-US" sz="1600" b="1" dirty="0"/>
                    </a:p>
                  </a:txBody>
                  <a:tcPr/>
                </a:tc>
                <a:tc>
                  <a:txBody>
                    <a:bodyPr/>
                    <a:lstStyle/>
                    <a:p>
                      <a:pPr algn="ctr"/>
                      <a:r>
                        <a:rPr lang="en-US" sz="1600" b="1" dirty="0" smtClean="0"/>
                        <a:t>33</a:t>
                      </a:r>
                      <a:endParaRPr lang="en-US" sz="1600" b="1" dirty="0"/>
                    </a:p>
                  </a:txBody>
                  <a:tcPr/>
                </a:tc>
                <a:tc>
                  <a:txBody>
                    <a:bodyPr/>
                    <a:lstStyle/>
                    <a:p>
                      <a:pPr algn="ctr"/>
                      <a:r>
                        <a:rPr lang="en-US" sz="1600" b="1" dirty="0" smtClean="0"/>
                        <a:t>103</a:t>
                      </a:r>
                      <a:endParaRPr lang="en-US" sz="1600" b="1" dirty="0"/>
                    </a:p>
                  </a:txBody>
                  <a:tcPr/>
                </a:tc>
                <a:tc>
                  <a:txBody>
                    <a:bodyPr/>
                    <a:lstStyle/>
                    <a:p>
                      <a:pPr algn="ctr"/>
                      <a:r>
                        <a:rPr lang="en-US" sz="1600" b="1" dirty="0" smtClean="0"/>
                        <a:t>18</a:t>
                      </a:r>
                      <a:endParaRPr lang="en-US" sz="1600" b="1" dirty="0"/>
                    </a:p>
                  </a:txBody>
                  <a:tcPr/>
                </a:tc>
                <a:tc>
                  <a:txBody>
                    <a:bodyPr/>
                    <a:lstStyle/>
                    <a:p>
                      <a:pPr algn="ctr"/>
                      <a:r>
                        <a:rPr lang="en-US" sz="1600" b="1" dirty="0" smtClean="0"/>
                        <a:t>69</a:t>
                      </a:r>
                      <a:endParaRPr lang="en-US" sz="1600" b="1" dirty="0"/>
                    </a:p>
                  </a:txBody>
                  <a:tcPr/>
                </a:tc>
              </a:tr>
            </a:tbl>
          </a:graphicData>
        </a:graphic>
      </p:graphicFrame>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7" name="Slide Number Placeholder 4"/>
          <p:cNvSpPr>
            <a:spLocks noGrp="1"/>
          </p:cNvSpPr>
          <p:nvPr>
            <p:ph type="sldNum" sz="quarter" idx="11"/>
          </p:nvPr>
        </p:nvSpPr>
        <p:spPr/>
        <p:txBody>
          <a:bodyPr/>
          <a:lstStyle/>
          <a:p>
            <a:pPr>
              <a:defRPr/>
            </a:pPr>
            <a:fld id="{61C1933E-D117-4694-AAA4-4BE8DCAC099A}" type="slidenum">
              <a:rPr lang="en-US" smtClean="0"/>
              <a:pPr>
                <a:defRPr/>
              </a:pPr>
              <a:t>3</a:t>
            </a:fld>
            <a:endParaRPr lang="en-US"/>
          </a:p>
        </p:txBody>
      </p:sp>
    </p:spTree>
    <p:custDataLst>
      <p:tags r:id="rId1"/>
    </p:custDataLst>
  </p:cSld>
  <p:clrMapOvr>
    <a:masterClrMapping/>
  </p:clrMapOvr>
  <p:transition advTm="58286"/>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35843" name="Rectangle 2"/>
          <p:cNvSpPr>
            <a:spLocks noGrp="1" noChangeArrowheads="1"/>
          </p:cNvSpPr>
          <p:nvPr>
            <p:ph type="title"/>
          </p:nvPr>
        </p:nvSpPr>
        <p:spPr>
          <a:xfrm>
            <a:off x="1268413" y="87313"/>
            <a:ext cx="7875587" cy="762000"/>
          </a:xfrm>
        </p:spPr>
        <p:txBody>
          <a:bodyPr/>
          <a:lstStyle/>
          <a:p>
            <a:r>
              <a:rPr lang="en-US" altLang="en-US" smtClean="0"/>
              <a:t>Not Demoable Accepted User Stories</a:t>
            </a:r>
          </a:p>
        </p:txBody>
      </p:sp>
      <p:graphicFrame>
        <p:nvGraphicFramePr>
          <p:cNvPr id="3" name="Table 2"/>
          <p:cNvGraphicFramePr>
            <a:graphicFrameLocks noGrp="1"/>
          </p:cNvGraphicFramePr>
          <p:nvPr>
            <p:extLst>
              <p:ext uri="{D42A27DB-BD31-4B8C-83A1-F6EECF244321}">
                <p14:modId xmlns:p14="http://schemas.microsoft.com/office/powerpoint/2010/main" val="2801737440"/>
              </p:ext>
            </p:extLst>
          </p:nvPr>
        </p:nvGraphicFramePr>
        <p:xfrm>
          <a:off x="104775" y="1223963"/>
          <a:ext cx="8856663" cy="4294043"/>
        </p:xfrm>
        <a:graphic>
          <a:graphicData uri="http://schemas.openxmlformats.org/drawingml/2006/table">
            <a:tbl>
              <a:tblPr firstRow="1" firstCol="1" bandRow="1">
                <a:tableStyleId>{5C22544A-7EE6-4342-B048-85BDC9FD1C3A}</a:tableStyleId>
              </a:tblPr>
              <a:tblGrid>
                <a:gridCol w="6387696"/>
                <a:gridCol w="537815"/>
                <a:gridCol w="1931152"/>
              </a:tblGrid>
              <a:tr h="236393">
                <a:tc>
                  <a:txBody>
                    <a:bodyPr/>
                    <a:lstStyle/>
                    <a:p>
                      <a:pPr marL="0" marR="0" algn="ctr">
                        <a:lnSpc>
                          <a:spcPct val="115000"/>
                        </a:lnSpc>
                        <a:spcBef>
                          <a:spcPts val="0"/>
                        </a:spcBef>
                        <a:spcAft>
                          <a:spcPts val="0"/>
                        </a:spcAft>
                      </a:pPr>
                      <a:r>
                        <a:rPr lang="en-US" sz="1100" dirty="0" smtClean="0">
                          <a:effectLst/>
                        </a:rPr>
                        <a:t>STORY</a:t>
                      </a:r>
                      <a:r>
                        <a:rPr lang="en-US" sz="1100" baseline="0" dirty="0" smtClean="0">
                          <a:effectLst/>
                        </a:rPr>
                        <a:t> ID</a:t>
                      </a:r>
                      <a:endParaRPr lang="en-US" sz="1100" dirty="0">
                        <a:effectLst/>
                        <a:latin typeface="Calibri"/>
                        <a:ea typeface="Calibri"/>
                        <a:cs typeface="Times New Roman"/>
                      </a:endParaRPr>
                    </a:p>
                  </a:txBody>
                  <a:tcPr marL="68582" marR="68582" marT="0" marB="0" anchor="b"/>
                </a:tc>
                <a:tc>
                  <a:txBody>
                    <a:bodyPr/>
                    <a:lstStyle/>
                    <a:p>
                      <a:pPr marL="0" marR="0">
                        <a:lnSpc>
                          <a:spcPct val="115000"/>
                        </a:lnSpc>
                        <a:spcBef>
                          <a:spcPts val="0"/>
                        </a:spcBef>
                        <a:spcAft>
                          <a:spcPts val="0"/>
                        </a:spcAft>
                      </a:pPr>
                      <a:r>
                        <a:rPr lang="en-US" sz="1100" dirty="0" smtClean="0">
                          <a:effectLst/>
                          <a:latin typeface="+mn-lt"/>
                          <a:ea typeface="+mn-ea"/>
                          <a:cs typeface="+mn-cs"/>
                        </a:rPr>
                        <a:t>SIZE</a:t>
                      </a:r>
                      <a:endParaRPr lang="en-US" sz="1100" dirty="0">
                        <a:effectLst/>
                        <a:latin typeface="Calibri"/>
                        <a:ea typeface="Calibri"/>
                        <a:cs typeface="Times New Roman"/>
                      </a:endParaRPr>
                    </a:p>
                  </a:txBody>
                  <a:tcPr marL="68582" marR="68582" marT="0" marB="0" anchor="b"/>
                </a:tc>
                <a:tc>
                  <a:txBody>
                    <a:bodyPr/>
                    <a:lstStyle/>
                    <a:p>
                      <a:pPr marL="0" marR="0">
                        <a:lnSpc>
                          <a:spcPct val="115000"/>
                        </a:lnSpc>
                        <a:spcBef>
                          <a:spcPts val="0"/>
                        </a:spcBef>
                        <a:spcAft>
                          <a:spcPts val="0"/>
                        </a:spcAft>
                      </a:pPr>
                      <a:r>
                        <a:rPr lang="en-US" sz="1100" dirty="0" smtClean="0">
                          <a:effectLst/>
                        </a:rPr>
                        <a:t>DEVELOPMENT CHAMP</a:t>
                      </a:r>
                      <a:endParaRPr lang="en-US" sz="1100" dirty="0">
                        <a:effectLst/>
                        <a:latin typeface="Calibri"/>
                        <a:ea typeface="Calibri"/>
                        <a:cs typeface="Times New Roman"/>
                      </a:endParaRPr>
                    </a:p>
                  </a:txBody>
                  <a:tcPr marL="68582" marR="68582" marT="0" marB="0" anchor="b"/>
                </a:tc>
              </a:tr>
              <a:tr h="236393">
                <a:tc>
                  <a:txBody>
                    <a:bodyPr/>
                    <a:lstStyle/>
                    <a:p>
                      <a:pPr algn="l" fontAlgn="b"/>
                      <a:r>
                        <a:rPr lang="en-US" sz="2000" b="0" i="0" u="none" strike="noStrike" dirty="0">
                          <a:solidFill>
                            <a:srgbClr val="000000"/>
                          </a:solidFill>
                          <a:effectLst/>
                          <a:latin typeface="Calibri"/>
                        </a:rPr>
                        <a:t>206 – Software Quality Assurance for Sprint 1402 (Position 3)</a:t>
                      </a:r>
                    </a:p>
                  </a:txBody>
                  <a:tcPr marL="9525" marR="9525" marT="9525" marB="0" anchor="b"/>
                </a:tc>
                <a:tc>
                  <a:txBody>
                    <a:bodyPr/>
                    <a:lstStyle/>
                    <a:p>
                      <a:pPr algn="l" fontAlgn="b"/>
                      <a:r>
                        <a:rPr lang="en-US" sz="2000" b="0" i="0" u="none" strike="noStrike" dirty="0">
                          <a:solidFill>
                            <a:srgbClr val="000000"/>
                          </a:solidFill>
                          <a:effectLst/>
                          <a:latin typeface="Calibri"/>
                        </a:rPr>
                        <a:t>S</a:t>
                      </a:r>
                    </a:p>
                  </a:txBody>
                  <a:tcPr marL="9525" marR="9525" marT="9525" marB="0" anchor="b"/>
                </a:tc>
                <a:tc>
                  <a:txBody>
                    <a:bodyPr/>
                    <a:lstStyle/>
                    <a:p>
                      <a:pPr algn="l" fontAlgn="b"/>
                      <a:r>
                        <a:rPr lang="en-US" sz="2000" b="0" i="0" u="none" strike="noStrike" dirty="0">
                          <a:solidFill>
                            <a:srgbClr val="000000"/>
                          </a:solidFill>
                          <a:effectLst/>
                          <a:latin typeface="Calibri"/>
                        </a:rPr>
                        <a:t>Brian Chang</a:t>
                      </a:r>
                    </a:p>
                  </a:txBody>
                  <a:tcPr marL="9525" marR="9525" marT="9525" marB="0" anchor="b"/>
                </a:tc>
              </a:tr>
              <a:tr h="236393">
                <a:tc>
                  <a:txBody>
                    <a:bodyPr/>
                    <a:lstStyle/>
                    <a:p>
                      <a:pPr algn="l" fontAlgn="b"/>
                      <a:r>
                        <a:rPr lang="en-US" sz="2000" b="0" i="0" u="none" strike="noStrike">
                          <a:solidFill>
                            <a:srgbClr val="000000"/>
                          </a:solidFill>
                          <a:effectLst/>
                          <a:latin typeface="Calibri"/>
                        </a:rPr>
                        <a:t>219 – Unit Testing for Sprint 1403</a:t>
                      </a:r>
                    </a:p>
                  </a:txBody>
                  <a:tcPr marL="9525" marR="9525" marT="9525" marB="0" anchor="b"/>
                </a:tc>
                <a:tc>
                  <a:txBody>
                    <a:bodyPr/>
                    <a:lstStyle/>
                    <a:p>
                      <a:pPr algn="l" fontAlgn="b"/>
                      <a:r>
                        <a:rPr lang="en-US" sz="2000" b="0" i="0" u="none" strike="noStrike">
                          <a:solidFill>
                            <a:srgbClr val="000000"/>
                          </a:solidFill>
                          <a:effectLst/>
                          <a:latin typeface="Calibri"/>
                        </a:rPr>
                        <a:t>M</a:t>
                      </a:r>
                    </a:p>
                  </a:txBody>
                  <a:tcPr marL="9525" marR="9525" marT="9525" marB="0" anchor="b"/>
                </a:tc>
                <a:tc>
                  <a:txBody>
                    <a:bodyPr/>
                    <a:lstStyle/>
                    <a:p>
                      <a:pPr algn="l" fontAlgn="b"/>
                      <a:r>
                        <a:rPr lang="en-US" sz="2000" b="0" i="0" u="none" strike="noStrike">
                          <a:solidFill>
                            <a:srgbClr val="000000"/>
                          </a:solidFill>
                          <a:effectLst/>
                          <a:latin typeface="Calibri"/>
                        </a:rPr>
                        <a:t>Brian Chang</a:t>
                      </a:r>
                    </a:p>
                  </a:txBody>
                  <a:tcPr marL="9525" marR="9525" marT="9525" marB="0" anchor="b"/>
                </a:tc>
              </a:tr>
              <a:tr h="236393">
                <a:tc>
                  <a:txBody>
                    <a:bodyPr/>
                    <a:lstStyle/>
                    <a:p>
                      <a:pPr algn="l" fontAlgn="b"/>
                      <a:r>
                        <a:rPr lang="en-US" sz="2000" b="0" i="0" u="none" strike="noStrike">
                          <a:solidFill>
                            <a:srgbClr val="000000"/>
                          </a:solidFill>
                          <a:effectLst/>
                          <a:latin typeface="Calibri"/>
                        </a:rPr>
                        <a:t>226 – Unit Testing for Sprint 1403</a:t>
                      </a:r>
                    </a:p>
                  </a:txBody>
                  <a:tcPr marL="9525" marR="9525" marT="9525" marB="0" anchor="b"/>
                </a:tc>
                <a:tc>
                  <a:txBody>
                    <a:bodyPr/>
                    <a:lstStyle/>
                    <a:p>
                      <a:pPr algn="l" fontAlgn="b"/>
                      <a:r>
                        <a:rPr lang="en-US" sz="2000" b="0" i="0" u="none" strike="noStrike">
                          <a:solidFill>
                            <a:srgbClr val="000000"/>
                          </a:solidFill>
                          <a:effectLst/>
                          <a:latin typeface="Calibri"/>
                        </a:rPr>
                        <a:t>M</a:t>
                      </a:r>
                    </a:p>
                  </a:txBody>
                  <a:tcPr marL="9525" marR="9525" marT="9525" marB="0" anchor="b"/>
                </a:tc>
                <a:tc>
                  <a:txBody>
                    <a:bodyPr/>
                    <a:lstStyle/>
                    <a:p>
                      <a:pPr algn="l" fontAlgn="b"/>
                      <a:r>
                        <a:rPr lang="en-US" sz="2000" b="0" i="0" u="none" strike="noStrike">
                          <a:solidFill>
                            <a:srgbClr val="000000"/>
                          </a:solidFill>
                          <a:effectLst/>
                          <a:latin typeface="Calibri"/>
                        </a:rPr>
                        <a:t>Ryan Valach</a:t>
                      </a:r>
                    </a:p>
                  </a:txBody>
                  <a:tcPr marL="9525" marR="9525" marT="9525" marB="0" anchor="b"/>
                </a:tc>
              </a:tr>
              <a:tr h="236393">
                <a:tc>
                  <a:txBody>
                    <a:bodyPr/>
                    <a:lstStyle/>
                    <a:p>
                      <a:pPr algn="l" fontAlgn="b"/>
                      <a:r>
                        <a:rPr lang="en-US" sz="2000" b="0" i="0" u="none" strike="noStrike">
                          <a:solidFill>
                            <a:srgbClr val="000000"/>
                          </a:solidFill>
                          <a:effectLst/>
                          <a:latin typeface="Calibri"/>
                        </a:rPr>
                        <a:t>257 – Insitu Trip Wrap-Up</a:t>
                      </a:r>
                    </a:p>
                  </a:txBody>
                  <a:tcPr marL="9525" marR="9525" marT="9525" marB="0" anchor="b"/>
                </a:tc>
                <a:tc>
                  <a:txBody>
                    <a:bodyPr/>
                    <a:lstStyle/>
                    <a:p>
                      <a:pPr algn="l" fontAlgn="b"/>
                      <a:r>
                        <a:rPr lang="en-US" sz="2000" b="0" i="0" u="none" strike="noStrike">
                          <a:solidFill>
                            <a:srgbClr val="000000"/>
                          </a:solidFill>
                          <a:effectLst/>
                          <a:latin typeface="Calibri"/>
                        </a:rPr>
                        <a:t>S</a:t>
                      </a:r>
                    </a:p>
                  </a:txBody>
                  <a:tcPr marL="9525" marR="9525" marT="9525" marB="0" anchor="b"/>
                </a:tc>
                <a:tc>
                  <a:txBody>
                    <a:bodyPr/>
                    <a:lstStyle/>
                    <a:p>
                      <a:pPr algn="l" fontAlgn="b"/>
                      <a:r>
                        <a:rPr lang="en-US" sz="2000" b="0" i="0" u="none" strike="noStrike">
                          <a:solidFill>
                            <a:srgbClr val="000000"/>
                          </a:solidFill>
                          <a:effectLst/>
                          <a:latin typeface="Calibri"/>
                        </a:rPr>
                        <a:t>Justin Yantus</a:t>
                      </a:r>
                    </a:p>
                  </a:txBody>
                  <a:tcPr marL="9525" marR="9525" marT="9525" marB="0" anchor="b"/>
                </a:tc>
              </a:tr>
              <a:tr h="236393">
                <a:tc>
                  <a:txBody>
                    <a:bodyPr/>
                    <a:lstStyle/>
                    <a:p>
                      <a:pPr algn="l" fontAlgn="b"/>
                      <a:r>
                        <a:rPr lang="en-US" sz="2000" b="0" i="0" u="none" strike="noStrike">
                          <a:solidFill>
                            <a:srgbClr val="000000"/>
                          </a:solidFill>
                          <a:effectLst/>
                          <a:latin typeface="Calibri"/>
                        </a:rPr>
                        <a:t>267 – Developer WebEx Account Setup (Group 16)</a:t>
                      </a:r>
                    </a:p>
                  </a:txBody>
                  <a:tcPr marL="9525" marR="9525" marT="9525" marB="0" anchor="b"/>
                </a:tc>
                <a:tc>
                  <a:txBody>
                    <a:bodyPr/>
                    <a:lstStyle/>
                    <a:p>
                      <a:pPr algn="l" fontAlgn="b"/>
                      <a:r>
                        <a:rPr lang="en-US" sz="2000" b="0" i="0" u="none" strike="noStrike">
                          <a:solidFill>
                            <a:srgbClr val="000000"/>
                          </a:solidFill>
                          <a:effectLst/>
                          <a:latin typeface="Calibri"/>
                        </a:rPr>
                        <a:t>XS</a:t>
                      </a:r>
                    </a:p>
                  </a:txBody>
                  <a:tcPr marL="9525" marR="9525" marT="9525" marB="0" anchor="b"/>
                </a:tc>
                <a:tc>
                  <a:txBody>
                    <a:bodyPr/>
                    <a:lstStyle/>
                    <a:p>
                      <a:pPr algn="l" fontAlgn="b"/>
                      <a:r>
                        <a:rPr lang="en-US" sz="2000" b="0" i="0" u="none" strike="noStrike">
                          <a:solidFill>
                            <a:srgbClr val="000000"/>
                          </a:solidFill>
                          <a:effectLst/>
                          <a:latin typeface="Calibri"/>
                        </a:rPr>
                        <a:t>Aleksandr Tereshchenkov</a:t>
                      </a:r>
                    </a:p>
                  </a:txBody>
                  <a:tcPr marL="9525" marR="9525" marT="9525" marB="0" anchor="b"/>
                </a:tc>
              </a:tr>
              <a:tr h="236393">
                <a:tc>
                  <a:txBody>
                    <a:bodyPr/>
                    <a:lstStyle/>
                    <a:p>
                      <a:pPr algn="l" fontAlgn="b"/>
                      <a:r>
                        <a:rPr lang="en-US" sz="2000" b="0" i="0" u="none" strike="noStrike">
                          <a:solidFill>
                            <a:srgbClr val="000000"/>
                          </a:solidFill>
                          <a:effectLst/>
                          <a:latin typeface="Calibri"/>
                        </a:rPr>
                        <a:t>268 – Unit Testing Background Training (copy)</a:t>
                      </a:r>
                    </a:p>
                  </a:txBody>
                  <a:tcPr marL="9525" marR="9525" marT="9525" marB="0" anchor="b"/>
                </a:tc>
                <a:tc>
                  <a:txBody>
                    <a:bodyPr/>
                    <a:lstStyle/>
                    <a:p>
                      <a:pPr algn="l" fontAlgn="b"/>
                      <a:r>
                        <a:rPr lang="en-US" sz="2000" b="0" i="0" u="none" strike="noStrike">
                          <a:solidFill>
                            <a:srgbClr val="000000"/>
                          </a:solidFill>
                          <a:effectLst/>
                          <a:latin typeface="Calibri"/>
                        </a:rPr>
                        <a:t>M</a:t>
                      </a:r>
                    </a:p>
                  </a:txBody>
                  <a:tcPr marL="9525" marR="9525" marT="9525" marB="0" anchor="b"/>
                </a:tc>
                <a:tc>
                  <a:txBody>
                    <a:bodyPr/>
                    <a:lstStyle/>
                    <a:p>
                      <a:pPr algn="l" fontAlgn="b"/>
                      <a:r>
                        <a:rPr lang="en-US" sz="2000" b="0" i="0" u="none" strike="noStrike">
                          <a:solidFill>
                            <a:srgbClr val="000000"/>
                          </a:solidFill>
                          <a:effectLst/>
                          <a:latin typeface="Calibri"/>
                        </a:rPr>
                        <a:t>Aleksandr Tereshchenkov</a:t>
                      </a:r>
                    </a:p>
                  </a:txBody>
                  <a:tcPr marL="9525" marR="9525" marT="9525" marB="0" anchor="b"/>
                </a:tc>
              </a:tr>
              <a:tr h="236393">
                <a:tc>
                  <a:txBody>
                    <a:bodyPr/>
                    <a:lstStyle/>
                    <a:p>
                      <a:pPr algn="l" fontAlgn="b"/>
                      <a:r>
                        <a:rPr lang="en-US" sz="2000" b="0" i="0" u="none" strike="noStrike">
                          <a:solidFill>
                            <a:srgbClr val="000000"/>
                          </a:solidFill>
                          <a:effectLst/>
                          <a:latin typeface="Calibri"/>
                        </a:rPr>
                        <a:t>272 – Unit Testing Background Training (copy)</a:t>
                      </a:r>
                    </a:p>
                  </a:txBody>
                  <a:tcPr marL="9525" marR="9525" marT="9525" marB="0" anchor="b"/>
                </a:tc>
                <a:tc>
                  <a:txBody>
                    <a:bodyPr/>
                    <a:lstStyle/>
                    <a:p>
                      <a:pPr algn="l" fontAlgn="b"/>
                      <a:r>
                        <a:rPr lang="en-US" sz="2000" b="0" i="0" u="none" strike="noStrike">
                          <a:solidFill>
                            <a:srgbClr val="000000"/>
                          </a:solidFill>
                          <a:effectLst/>
                          <a:latin typeface="Calibri"/>
                        </a:rPr>
                        <a:t>M</a:t>
                      </a:r>
                    </a:p>
                  </a:txBody>
                  <a:tcPr marL="9525" marR="9525" marT="9525" marB="0" anchor="b"/>
                </a:tc>
                <a:tc>
                  <a:txBody>
                    <a:bodyPr/>
                    <a:lstStyle/>
                    <a:p>
                      <a:pPr algn="l" fontAlgn="b"/>
                      <a:r>
                        <a:rPr lang="en-US" sz="2000" b="0" i="0" u="none" strike="noStrike">
                          <a:solidFill>
                            <a:srgbClr val="000000"/>
                          </a:solidFill>
                          <a:effectLst/>
                          <a:latin typeface="Calibri"/>
                        </a:rPr>
                        <a:t>Ryan Valach</a:t>
                      </a:r>
                    </a:p>
                  </a:txBody>
                  <a:tcPr marL="9525" marR="9525" marT="9525" marB="0" anchor="b"/>
                </a:tc>
              </a:tr>
              <a:tr h="236393">
                <a:tc>
                  <a:txBody>
                    <a:bodyPr/>
                    <a:lstStyle/>
                    <a:p>
                      <a:pPr algn="l" fontAlgn="b"/>
                      <a:r>
                        <a:rPr lang="en-US" sz="2000" b="0" i="0" u="none" strike="noStrike">
                          <a:solidFill>
                            <a:srgbClr val="000000"/>
                          </a:solidFill>
                          <a:effectLst/>
                          <a:latin typeface="Calibri"/>
                        </a:rPr>
                        <a:t>274 – Sprint 1405 Administration</a:t>
                      </a:r>
                    </a:p>
                  </a:txBody>
                  <a:tcPr marL="9525" marR="9525" marT="9525" marB="0" anchor="b"/>
                </a:tc>
                <a:tc>
                  <a:txBody>
                    <a:bodyPr/>
                    <a:lstStyle/>
                    <a:p>
                      <a:pPr algn="l" fontAlgn="b"/>
                      <a:r>
                        <a:rPr lang="en-US" sz="2000" b="0" i="0" u="none" strike="noStrike">
                          <a:solidFill>
                            <a:srgbClr val="000000"/>
                          </a:solidFill>
                          <a:effectLst/>
                          <a:latin typeface="Calibri"/>
                        </a:rPr>
                        <a:t>M</a:t>
                      </a:r>
                    </a:p>
                  </a:txBody>
                  <a:tcPr marL="9525" marR="9525" marT="9525" marB="0" anchor="b"/>
                </a:tc>
                <a:tc>
                  <a:txBody>
                    <a:bodyPr/>
                    <a:lstStyle/>
                    <a:p>
                      <a:pPr algn="l" fontAlgn="b"/>
                      <a:r>
                        <a:rPr lang="en-US" sz="2000" b="0" i="0" u="none" strike="noStrike">
                          <a:solidFill>
                            <a:srgbClr val="000000"/>
                          </a:solidFill>
                          <a:effectLst/>
                          <a:latin typeface="Calibri"/>
                        </a:rPr>
                        <a:t>Christopher Lum</a:t>
                      </a:r>
                    </a:p>
                  </a:txBody>
                  <a:tcPr marL="9525" marR="9525" marT="9525" marB="0" anchor="b"/>
                </a:tc>
              </a:tr>
              <a:tr h="236393">
                <a:tc>
                  <a:txBody>
                    <a:bodyPr/>
                    <a:lstStyle/>
                    <a:p>
                      <a:pPr algn="l" fontAlgn="b"/>
                      <a:r>
                        <a:rPr lang="en-US" sz="2000" b="0" i="0" u="none" strike="noStrike">
                          <a:solidFill>
                            <a:srgbClr val="000000"/>
                          </a:solidFill>
                          <a:effectLst/>
                          <a:latin typeface="Calibri"/>
                        </a:rPr>
                        <a:t>277 – Australia:  Prototype Forest Fire-Line Identification System</a:t>
                      </a:r>
                    </a:p>
                  </a:txBody>
                  <a:tcPr marL="9525" marR="9525" marT="9525" marB="0" anchor="b"/>
                </a:tc>
                <a:tc>
                  <a:txBody>
                    <a:bodyPr/>
                    <a:lstStyle/>
                    <a:p>
                      <a:pPr algn="l" fontAlgn="b"/>
                      <a:r>
                        <a:rPr lang="en-US" sz="2000" b="0" i="0" u="none" strike="noStrike">
                          <a:solidFill>
                            <a:srgbClr val="000000"/>
                          </a:solidFill>
                          <a:effectLst/>
                          <a:latin typeface="Calibri"/>
                        </a:rPr>
                        <a:t>L</a:t>
                      </a:r>
                    </a:p>
                  </a:txBody>
                  <a:tcPr marL="9525" marR="9525" marT="9525" marB="0" anchor="b"/>
                </a:tc>
                <a:tc>
                  <a:txBody>
                    <a:bodyPr/>
                    <a:lstStyle/>
                    <a:p>
                      <a:pPr algn="l" fontAlgn="b"/>
                      <a:r>
                        <a:rPr lang="en-US" sz="2000" b="0" i="0" u="none" strike="noStrike">
                          <a:solidFill>
                            <a:srgbClr val="000000"/>
                          </a:solidFill>
                          <a:effectLst/>
                          <a:latin typeface="Calibri"/>
                        </a:rPr>
                        <a:t>Keisuke Tsujita</a:t>
                      </a:r>
                    </a:p>
                  </a:txBody>
                  <a:tcPr marL="9525" marR="9525" marT="9525" marB="0" anchor="b"/>
                </a:tc>
              </a:tr>
              <a:tr h="236393">
                <a:tc>
                  <a:txBody>
                    <a:bodyPr/>
                    <a:lstStyle/>
                    <a:p>
                      <a:pPr algn="l" fontAlgn="b"/>
                      <a:r>
                        <a:rPr lang="en-US" sz="2000" b="0" i="0" u="none" strike="noStrike" dirty="0">
                          <a:solidFill>
                            <a:srgbClr val="000000"/>
                          </a:solidFill>
                          <a:effectLst/>
                          <a:latin typeface="Calibri"/>
                        </a:rPr>
                        <a:t>282 – Perforce Shelf Sets</a:t>
                      </a:r>
                    </a:p>
                  </a:txBody>
                  <a:tcPr marL="9525" marR="9525" marT="9525" marB="0" anchor="b"/>
                </a:tc>
                <a:tc>
                  <a:txBody>
                    <a:bodyPr/>
                    <a:lstStyle/>
                    <a:p>
                      <a:pPr algn="l" fontAlgn="b"/>
                      <a:r>
                        <a:rPr lang="en-US" sz="2000" b="0" i="0" u="none" strike="noStrike" dirty="0">
                          <a:solidFill>
                            <a:srgbClr val="000000"/>
                          </a:solidFill>
                          <a:effectLst/>
                          <a:latin typeface="Calibri"/>
                        </a:rPr>
                        <a:t>S</a:t>
                      </a:r>
                    </a:p>
                  </a:txBody>
                  <a:tcPr marL="9525" marR="9525" marT="9525" marB="0" anchor="b"/>
                </a:tc>
                <a:tc>
                  <a:txBody>
                    <a:bodyPr/>
                    <a:lstStyle/>
                    <a:p>
                      <a:pPr algn="l" fontAlgn="b"/>
                      <a:r>
                        <a:rPr lang="en-US" sz="2000" b="0" i="0" u="none" strike="noStrike" dirty="0">
                          <a:solidFill>
                            <a:srgbClr val="000000"/>
                          </a:solidFill>
                          <a:effectLst/>
                          <a:latin typeface="Calibri"/>
                        </a:rPr>
                        <a:t>Christopher Lum</a:t>
                      </a:r>
                    </a:p>
                  </a:txBody>
                  <a:tcPr marL="9525" marR="9525" marT="9525" marB="0" anchor="b"/>
                </a:tc>
              </a:tr>
            </a:tbl>
          </a:graphicData>
        </a:graphic>
      </p:graphicFrame>
      <p:sp>
        <p:nvSpPr>
          <p:cNvPr id="7"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FE0BC7E2-70D0-4DC2-87A2-603BF2D66D79}" type="slidenum">
              <a:rPr lang="en-US" smtClean="0"/>
              <a:pPr>
                <a:defRPr/>
              </a:pPr>
              <a:t>30</a:t>
            </a:fld>
            <a:endParaRPr lang="en-US"/>
          </a:p>
        </p:txBody>
      </p:sp>
    </p:spTree>
    <p:custDataLst>
      <p:tags r:id="rId1"/>
    </p:custDataLst>
    <p:extLst>
      <p:ext uri="{BB962C8B-B14F-4D97-AF65-F5344CB8AC3E}">
        <p14:creationId xmlns:p14="http://schemas.microsoft.com/office/powerpoint/2010/main" val="819696172"/>
      </p:ext>
    </p:extLst>
  </p:cSld>
  <p:clrMapOvr>
    <a:masterClrMapping/>
  </p:clrMapOvr>
  <p:transition advTm="58286"/>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36867" name="Rectangle 2"/>
          <p:cNvSpPr>
            <a:spLocks noGrp="1" noChangeArrowheads="1"/>
          </p:cNvSpPr>
          <p:nvPr>
            <p:ph type="title"/>
          </p:nvPr>
        </p:nvSpPr>
        <p:spPr/>
        <p:txBody>
          <a:bodyPr/>
          <a:lstStyle/>
          <a:p>
            <a:r>
              <a:rPr lang="en-US" altLang="en-US" dirty="0" smtClean="0"/>
              <a:t>Next Steps (Sprint 1406 Plans)</a:t>
            </a:r>
          </a:p>
        </p:txBody>
      </p:sp>
      <p:sp>
        <p:nvSpPr>
          <p:cNvPr id="16388" name="Rectangle 3"/>
          <p:cNvSpPr>
            <a:spLocks noChangeArrowheads="1"/>
          </p:cNvSpPr>
          <p:nvPr/>
        </p:nvSpPr>
        <p:spPr bwMode="auto">
          <a:xfrm>
            <a:off x="271463" y="1173163"/>
            <a:ext cx="8294468"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800100" indent="-34290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defRPr/>
            </a:pPr>
            <a:r>
              <a:rPr lang="en-US" altLang="en-US" sz="2000" dirty="0" smtClean="0">
                <a:cs typeface="Arial" charset="0"/>
              </a:rPr>
              <a:t>Continue unit testing all public API of existing code base.</a:t>
            </a:r>
          </a:p>
          <a:p>
            <a:pPr lvl="1" eaLnBrk="1" hangingPunct="1">
              <a:defRPr/>
            </a:pPr>
            <a:endParaRPr lang="en-US" altLang="en-US" sz="1600" dirty="0" smtClean="0">
              <a:cs typeface="Arial" charset="0"/>
            </a:endParaRPr>
          </a:p>
          <a:p>
            <a:pPr eaLnBrk="1" hangingPunct="1">
              <a:defRPr/>
            </a:pPr>
            <a:r>
              <a:rPr lang="en-US" altLang="en-US" sz="2000" dirty="0" smtClean="0">
                <a:cs typeface="Arial" charset="0"/>
              </a:rPr>
              <a:t>Backend feature completion </a:t>
            </a:r>
          </a:p>
          <a:p>
            <a:pPr lvl="1" eaLnBrk="1" hangingPunct="1">
              <a:defRPr/>
            </a:pPr>
            <a:r>
              <a:rPr lang="en-US" altLang="en-US" sz="1200" dirty="0" smtClean="0"/>
              <a:t>Numerical integration of Gaussian distributions for airspace conflicts.</a:t>
            </a:r>
          </a:p>
          <a:p>
            <a:pPr lvl="1" eaLnBrk="1" hangingPunct="1">
              <a:defRPr/>
            </a:pPr>
            <a:r>
              <a:rPr lang="en-US" altLang="en-US" sz="1200" dirty="0" smtClean="0"/>
              <a:t>Simulation of all expected capabilities</a:t>
            </a:r>
          </a:p>
          <a:p>
            <a:pPr eaLnBrk="1" hangingPunct="1">
              <a:defRPr/>
            </a:pPr>
            <a:endParaRPr lang="en-US" altLang="en-US" sz="2000" dirty="0" smtClean="0">
              <a:cs typeface="Arial" charset="0"/>
            </a:endParaRPr>
          </a:p>
          <a:p>
            <a:pPr eaLnBrk="1" hangingPunct="1">
              <a:defRPr/>
            </a:pPr>
            <a:r>
              <a:rPr lang="en-US" altLang="en-US" sz="2000" dirty="0" smtClean="0">
                <a:cs typeface="Arial" charset="0"/>
              </a:rPr>
              <a:t>Setup ICOMC2 2.0 Environment</a:t>
            </a:r>
          </a:p>
          <a:p>
            <a:pPr lvl="1" eaLnBrk="1" hangingPunct="1">
              <a:defRPr/>
            </a:pPr>
            <a:r>
              <a:rPr lang="en-US" altLang="en-US" sz="1600" dirty="0" smtClean="0">
                <a:cs typeface="Arial" charset="0"/>
              </a:rPr>
              <a:t>Chris Lum to travel to Insitu ASAP to obtain development kit.</a:t>
            </a:r>
          </a:p>
          <a:p>
            <a:pPr lvl="1" eaLnBrk="1" hangingPunct="1">
              <a:defRPr/>
            </a:pPr>
            <a:r>
              <a:rPr lang="en-US" altLang="en-US" sz="1600" dirty="0" smtClean="0">
                <a:cs typeface="Arial" charset="0"/>
              </a:rPr>
              <a:t>Students will be given access as clearance is granted.</a:t>
            </a:r>
          </a:p>
          <a:p>
            <a:pPr lvl="1" eaLnBrk="1" hangingPunct="1">
              <a:defRPr/>
            </a:pPr>
            <a:endParaRPr lang="en-US" altLang="en-US" sz="1600" dirty="0" smtClean="0">
              <a:cs typeface="Arial" charset="0"/>
            </a:endParaRPr>
          </a:p>
          <a:p>
            <a:pPr eaLnBrk="1" hangingPunct="1">
              <a:defRPr/>
            </a:pPr>
            <a:r>
              <a:rPr lang="en-US" altLang="en-US" sz="2000" dirty="0" smtClean="0">
                <a:cs typeface="Arial" charset="0"/>
              </a:rPr>
              <a:t>Begin </a:t>
            </a:r>
            <a:r>
              <a:rPr lang="en-US" altLang="en-US" sz="2000" dirty="0" err="1" smtClean="0">
                <a:cs typeface="Arial" charset="0"/>
              </a:rPr>
              <a:t>CAPlugin</a:t>
            </a:r>
            <a:r>
              <a:rPr lang="en-US" altLang="en-US" sz="2000" dirty="0" smtClean="0">
                <a:cs typeface="Arial" charset="0"/>
              </a:rPr>
              <a:t> development within ICOMC2 2.0.</a:t>
            </a:r>
          </a:p>
          <a:p>
            <a:pPr marL="0" indent="0" eaLnBrk="1" hangingPunct="1">
              <a:buFont typeface="Wingdings" pitchFamily="2" charset="2"/>
              <a:buNone/>
              <a:defRPr/>
            </a:pPr>
            <a:endParaRPr lang="en-US" altLang="en-US" sz="2000" dirty="0" smtClean="0">
              <a:cs typeface="Arial" charset="0"/>
            </a:endParaRPr>
          </a:p>
        </p:txBody>
      </p:sp>
      <p:sp>
        <p:nvSpPr>
          <p:cNvPr id="7"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E6E06173-4C36-42EE-AFA6-7AC54DFDEFFF}" type="slidenum">
              <a:rPr lang="en-US" smtClean="0"/>
              <a:pPr>
                <a:defRPr/>
              </a:pPr>
              <a:t>31</a:t>
            </a:fld>
            <a:endParaRPr lang="en-US"/>
          </a:p>
        </p:txBody>
      </p:sp>
      <p:sp>
        <p:nvSpPr>
          <p:cNvPr id="9" name="TextBox 8"/>
          <p:cNvSpPr txBox="1"/>
          <p:nvPr/>
        </p:nvSpPr>
        <p:spPr>
          <a:xfrm>
            <a:off x="1266824" y="4994220"/>
            <a:ext cx="6500813" cy="1200150"/>
          </a:xfrm>
          <a:prstGeom prst="rect">
            <a:avLst/>
          </a:prstGeom>
          <a:noFill/>
          <a:ln w="57150">
            <a:solidFill>
              <a:srgbClr val="FF0000"/>
            </a:solidFill>
          </a:ln>
        </p:spPr>
        <p:txBody>
          <a:bodyPr>
            <a:spAutoFit/>
          </a:bodyPr>
          <a:lstStyle/>
          <a:p>
            <a:pPr algn="ctr">
              <a:defRPr/>
            </a:pPr>
            <a:r>
              <a:rPr lang="en-US" sz="7200" dirty="0">
                <a:latin typeface="+mn-lt"/>
                <a:cs typeface="Arial" charset="0"/>
              </a:rPr>
              <a:t>QUESTIONS?</a:t>
            </a:r>
          </a:p>
        </p:txBody>
      </p:sp>
    </p:spTree>
    <p:custDataLst>
      <p:tags r:id="rId1"/>
    </p:custDataLst>
    <p:extLst>
      <p:ext uri="{BB962C8B-B14F-4D97-AF65-F5344CB8AC3E}">
        <p14:creationId xmlns:p14="http://schemas.microsoft.com/office/powerpoint/2010/main" val="497933434"/>
      </p:ext>
    </p:extLst>
  </p:cSld>
  <p:clrMapOvr>
    <a:masterClrMapping/>
  </p:clrMapOvr>
  <p:transition advTm="5828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8">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8">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8">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a:graphicFrameLocks/>
          </p:cNvGraphicFramePr>
          <p:nvPr>
            <p:extLst>
              <p:ext uri="{D42A27DB-BD31-4B8C-83A1-F6EECF244321}">
                <p14:modId xmlns:p14="http://schemas.microsoft.com/office/powerpoint/2010/main" val="1964787311"/>
              </p:ext>
            </p:extLst>
          </p:nvPr>
        </p:nvGraphicFramePr>
        <p:xfrm>
          <a:off x="0" y="1153838"/>
          <a:ext cx="9144000" cy="4080313"/>
        </p:xfrm>
        <a:graphic>
          <a:graphicData uri="http://schemas.openxmlformats.org/drawingml/2006/chart">
            <c:chart xmlns:c="http://schemas.openxmlformats.org/drawingml/2006/chart" xmlns:r="http://schemas.openxmlformats.org/officeDocument/2006/relationships" r:id="rId4"/>
          </a:graphicData>
        </a:graphic>
      </p:graphicFrame>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0244" name="Rectangle 2"/>
          <p:cNvSpPr>
            <a:spLocks noGrp="1" noChangeArrowheads="1"/>
          </p:cNvSpPr>
          <p:nvPr>
            <p:ph type="title"/>
          </p:nvPr>
        </p:nvSpPr>
        <p:spPr/>
        <p:txBody>
          <a:bodyPr/>
          <a:lstStyle/>
          <a:p>
            <a:pPr eaLnBrk="1" hangingPunct="1"/>
            <a:r>
              <a:rPr lang="en-US" altLang="en-US" smtClean="0"/>
              <a:t>User Story Progression</a:t>
            </a:r>
          </a:p>
        </p:txBody>
      </p:sp>
      <p:graphicFrame>
        <p:nvGraphicFramePr>
          <p:cNvPr id="3" name="Table 2"/>
          <p:cNvGraphicFramePr>
            <a:graphicFrameLocks noGrp="1"/>
          </p:cNvGraphicFramePr>
          <p:nvPr/>
        </p:nvGraphicFramePr>
        <p:xfrm>
          <a:off x="52388" y="4914900"/>
          <a:ext cx="8220072" cy="371475"/>
        </p:xfrm>
        <a:graphic>
          <a:graphicData uri="http://schemas.openxmlformats.org/drawingml/2006/table">
            <a:tbl>
              <a:tblPr firstRow="1" bandRow="1">
                <a:tableStyleId>{5C22544A-7EE6-4342-B048-85BDC9FD1C3A}</a:tableStyleId>
              </a:tblPr>
              <a:tblGrid>
                <a:gridCol w="685006"/>
                <a:gridCol w="685006"/>
                <a:gridCol w="685006"/>
                <a:gridCol w="685006"/>
                <a:gridCol w="685006"/>
                <a:gridCol w="685006"/>
                <a:gridCol w="685006"/>
                <a:gridCol w="685006"/>
                <a:gridCol w="685006"/>
                <a:gridCol w="685006"/>
                <a:gridCol w="685006"/>
                <a:gridCol w="685006"/>
              </a:tblGrid>
              <a:tr h="371475">
                <a:tc>
                  <a:txBody>
                    <a:bodyPr/>
                    <a:lstStyle/>
                    <a:p>
                      <a:r>
                        <a:rPr lang="en-US" sz="1600" b="0" dirty="0" smtClean="0">
                          <a:solidFill>
                            <a:schemeClr val="tx1"/>
                          </a:solidFill>
                        </a:rPr>
                        <a:t>1309</a:t>
                      </a:r>
                      <a:endParaRPr lang="en-US" sz="1600" b="0" dirty="0">
                        <a:solidFill>
                          <a:schemeClr val="tx1"/>
                        </a:solidFill>
                      </a:endParaRPr>
                    </a:p>
                  </a:txBody>
                  <a:tcPr marL="91431" marR="91431" marT="45798" marB="45798">
                    <a:solidFill>
                      <a:schemeClr val="bg1"/>
                    </a:solidFill>
                  </a:tcPr>
                </a:tc>
                <a:tc>
                  <a:txBody>
                    <a:bodyPr/>
                    <a:lstStyle/>
                    <a:p>
                      <a:r>
                        <a:rPr lang="en-US" sz="1600" b="0" dirty="0" smtClean="0">
                          <a:solidFill>
                            <a:schemeClr val="tx1"/>
                          </a:solidFill>
                        </a:rPr>
                        <a:t>1310</a:t>
                      </a:r>
                      <a:endParaRPr lang="en-US" sz="1600" b="0" dirty="0">
                        <a:solidFill>
                          <a:schemeClr val="tx1"/>
                        </a:solidFill>
                      </a:endParaRPr>
                    </a:p>
                  </a:txBody>
                  <a:tcPr marL="91431" marR="91431" marT="45798" marB="45798">
                    <a:solidFill>
                      <a:schemeClr val="bg1"/>
                    </a:solidFill>
                  </a:tcPr>
                </a:tc>
                <a:tc>
                  <a:txBody>
                    <a:bodyPr/>
                    <a:lstStyle/>
                    <a:p>
                      <a:r>
                        <a:rPr lang="en-US" sz="1600" b="0" dirty="0" smtClean="0">
                          <a:solidFill>
                            <a:schemeClr val="tx1"/>
                          </a:solidFill>
                        </a:rPr>
                        <a:t>1311</a:t>
                      </a:r>
                      <a:endParaRPr lang="en-US" sz="1600" b="0" dirty="0">
                        <a:solidFill>
                          <a:schemeClr val="tx1"/>
                        </a:solidFill>
                      </a:endParaRPr>
                    </a:p>
                  </a:txBody>
                  <a:tcPr marL="91431" marR="91431" marT="45798" marB="45798">
                    <a:solidFill>
                      <a:schemeClr val="bg1"/>
                    </a:solidFill>
                  </a:tcPr>
                </a:tc>
                <a:tc>
                  <a:txBody>
                    <a:bodyPr/>
                    <a:lstStyle/>
                    <a:p>
                      <a:r>
                        <a:rPr lang="en-US" sz="1600" b="0" dirty="0" smtClean="0">
                          <a:solidFill>
                            <a:schemeClr val="tx1"/>
                          </a:solidFill>
                        </a:rPr>
                        <a:t>1312</a:t>
                      </a:r>
                      <a:endParaRPr lang="en-US" sz="1600" b="0" dirty="0">
                        <a:solidFill>
                          <a:schemeClr val="tx1"/>
                        </a:solidFill>
                      </a:endParaRPr>
                    </a:p>
                  </a:txBody>
                  <a:tcPr marL="91431" marR="91431" marT="45798" marB="45798">
                    <a:solidFill>
                      <a:schemeClr val="bg1"/>
                    </a:solidFill>
                  </a:tcPr>
                </a:tc>
                <a:tc>
                  <a:txBody>
                    <a:bodyPr/>
                    <a:lstStyle/>
                    <a:p>
                      <a:r>
                        <a:rPr lang="en-US" sz="1600" b="0" dirty="0" smtClean="0">
                          <a:solidFill>
                            <a:schemeClr val="tx1"/>
                          </a:solidFill>
                        </a:rPr>
                        <a:t>1313</a:t>
                      </a:r>
                      <a:endParaRPr lang="en-US" sz="1600" b="0" dirty="0">
                        <a:solidFill>
                          <a:schemeClr val="tx1"/>
                        </a:solidFill>
                      </a:endParaRPr>
                    </a:p>
                  </a:txBody>
                  <a:tcPr marL="91431" marR="91431" marT="45798" marB="45798">
                    <a:solidFill>
                      <a:schemeClr val="bg1"/>
                    </a:solidFill>
                  </a:tcPr>
                </a:tc>
                <a:tc>
                  <a:txBody>
                    <a:bodyPr/>
                    <a:lstStyle/>
                    <a:p>
                      <a:r>
                        <a:rPr lang="en-US" sz="1600" b="0" dirty="0" smtClean="0">
                          <a:solidFill>
                            <a:schemeClr val="tx1"/>
                          </a:solidFill>
                        </a:rPr>
                        <a:t>1401</a:t>
                      </a:r>
                      <a:endParaRPr lang="en-US" sz="1600" b="0" dirty="0">
                        <a:solidFill>
                          <a:schemeClr val="tx1"/>
                        </a:solidFill>
                      </a:endParaRPr>
                    </a:p>
                  </a:txBody>
                  <a:tcPr marL="91431" marR="91431" marT="45798" marB="45798">
                    <a:solidFill>
                      <a:schemeClr val="bg1"/>
                    </a:solidFill>
                  </a:tcPr>
                </a:tc>
                <a:tc>
                  <a:txBody>
                    <a:bodyPr/>
                    <a:lstStyle/>
                    <a:p>
                      <a:r>
                        <a:rPr lang="en-US" sz="1600" b="0" dirty="0" smtClean="0">
                          <a:solidFill>
                            <a:schemeClr val="tx1"/>
                          </a:solidFill>
                        </a:rPr>
                        <a:t>1402</a:t>
                      </a:r>
                      <a:endParaRPr lang="en-US" sz="1600" b="0" dirty="0">
                        <a:solidFill>
                          <a:schemeClr val="tx1"/>
                        </a:solidFill>
                      </a:endParaRPr>
                    </a:p>
                  </a:txBody>
                  <a:tcPr marL="91431" marR="91431" marT="45798" marB="45798">
                    <a:solidFill>
                      <a:schemeClr val="bg1"/>
                    </a:solidFill>
                  </a:tcPr>
                </a:tc>
                <a:tc>
                  <a:txBody>
                    <a:bodyPr/>
                    <a:lstStyle/>
                    <a:p>
                      <a:r>
                        <a:rPr lang="en-US" sz="1600" b="0" dirty="0" smtClean="0">
                          <a:solidFill>
                            <a:schemeClr val="tx1"/>
                          </a:solidFill>
                        </a:rPr>
                        <a:t>1403</a:t>
                      </a:r>
                      <a:endParaRPr lang="en-US" sz="1600" b="0" dirty="0">
                        <a:solidFill>
                          <a:schemeClr val="tx1"/>
                        </a:solidFill>
                      </a:endParaRPr>
                    </a:p>
                  </a:txBody>
                  <a:tcPr marL="91431" marR="91431" marT="45798" marB="45798">
                    <a:solidFill>
                      <a:schemeClr val="bg1"/>
                    </a:solidFill>
                  </a:tcPr>
                </a:tc>
                <a:tc>
                  <a:txBody>
                    <a:bodyPr/>
                    <a:lstStyle/>
                    <a:p>
                      <a:r>
                        <a:rPr lang="en-US" sz="1600" b="0" dirty="0" smtClean="0">
                          <a:solidFill>
                            <a:schemeClr val="tx1"/>
                          </a:solidFill>
                        </a:rPr>
                        <a:t>1404</a:t>
                      </a:r>
                      <a:endParaRPr lang="en-US" sz="1600" b="0" dirty="0">
                        <a:solidFill>
                          <a:schemeClr val="tx1"/>
                        </a:solidFill>
                      </a:endParaRPr>
                    </a:p>
                  </a:txBody>
                  <a:tcPr marL="91431" marR="91431" marT="45798" marB="45798">
                    <a:solidFill>
                      <a:schemeClr val="bg1"/>
                    </a:solidFill>
                  </a:tcPr>
                </a:tc>
                <a:tc>
                  <a:txBody>
                    <a:bodyPr/>
                    <a:lstStyle/>
                    <a:p>
                      <a:r>
                        <a:rPr lang="en-US" sz="1600" b="0" dirty="0" smtClean="0">
                          <a:solidFill>
                            <a:schemeClr val="tx1"/>
                          </a:solidFill>
                        </a:rPr>
                        <a:t>1405</a:t>
                      </a:r>
                      <a:endParaRPr lang="en-US" sz="1600" b="0" dirty="0">
                        <a:solidFill>
                          <a:schemeClr val="tx1"/>
                        </a:solidFill>
                      </a:endParaRPr>
                    </a:p>
                  </a:txBody>
                  <a:tcPr marL="91431" marR="91431" marT="45798" marB="45798">
                    <a:solidFill>
                      <a:schemeClr val="bg1"/>
                    </a:solidFill>
                  </a:tcPr>
                </a:tc>
                <a:tc>
                  <a:txBody>
                    <a:bodyPr/>
                    <a:lstStyle/>
                    <a:p>
                      <a:r>
                        <a:rPr lang="en-US" sz="1600" b="0" dirty="0" smtClean="0">
                          <a:solidFill>
                            <a:schemeClr val="tx1"/>
                          </a:solidFill>
                        </a:rPr>
                        <a:t>1406</a:t>
                      </a:r>
                      <a:endParaRPr lang="en-US" sz="1600" b="0" dirty="0">
                        <a:solidFill>
                          <a:schemeClr val="tx1"/>
                        </a:solidFill>
                      </a:endParaRPr>
                    </a:p>
                  </a:txBody>
                  <a:tcPr marL="91431" marR="91431" marT="45798" marB="45798">
                    <a:solidFill>
                      <a:schemeClr val="bg1"/>
                    </a:solidFill>
                  </a:tcPr>
                </a:tc>
                <a:tc>
                  <a:txBody>
                    <a:bodyPr/>
                    <a:lstStyle/>
                    <a:p>
                      <a:r>
                        <a:rPr lang="en-US" sz="1600" b="0" dirty="0" smtClean="0">
                          <a:solidFill>
                            <a:schemeClr val="tx1"/>
                          </a:solidFill>
                        </a:rPr>
                        <a:t>1407</a:t>
                      </a:r>
                      <a:endParaRPr lang="en-US" sz="1600" b="0" dirty="0">
                        <a:solidFill>
                          <a:schemeClr val="tx1"/>
                        </a:solidFill>
                      </a:endParaRPr>
                    </a:p>
                  </a:txBody>
                  <a:tcPr marL="91431" marR="91431" marT="45798" marB="45798">
                    <a:solidFill>
                      <a:schemeClr val="bg1"/>
                    </a:solidFill>
                  </a:tcPr>
                </a:tc>
              </a:tr>
            </a:tbl>
          </a:graphicData>
        </a:graphic>
      </p:graphicFrame>
      <p:sp>
        <p:nvSpPr>
          <p:cNvPr id="7" name="Footer Placeholder 3"/>
          <p:cNvSpPr>
            <a:spLocks noGrp="1"/>
          </p:cNvSpPr>
          <p:nvPr>
            <p:ph type="ftr" sz="quarter" idx="10"/>
          </p:nvPr>
        </p:nvSpPr>
        <p:spPr/>
        <p:txBody>
          <a:bodyPr/>
          <a:lstStyle/>
          <a:p>
            <a:pPr>
              <a:defRPr/>
            </a:pPr>
            <a:r>
              <a:rPr lang="en-US" smtClean="0"/>
              <a:t>University of Washington</a:t>
            </a:r>
            <a:endParaRPr lang="en-US"/>
          </a:p>
        </p:txBody>
      </p:sp>
      <p:sp>
        <p:nvSpPr>
          <p:cNvPr id="9" name="Slide Number Placeholder 4"/>
          <p:cNvSpPr>
            <a:spLocks noGrp="1"/>
          </p:cNvSpPr>
          <p:nvPr>
            <p:ph type="sldNum" sz="quarter" idx="11"/>
          </p:nvPr>
        </p:nvSpPr>
        <p:spPr/>
        <p:txBody>
          <a:bodyPr/>
          <a:lstStyle/>
          <a:p>
            <a:pPr>
              <a:defRPr/>
            </a:pPr>
            <a:fld id="{87C8BDB1-575E-4851-B939-964AA598584A}" type="slidenum">
              <a:rPr lang="en-US" smtClean="0"/>
              <a:pPr>
                <a:defRPr/>
              </a:pPr>
              <a:t>4</a:t>
            </a:fld>
            <a:endParaRPr lang="en-US"/>
          </a:p>
        </p:txBody>
      </p:sp>
      <p:sp>
        <p:nvSpPr>
          <p:cNvPr id="11" name="Rectangle 3"/>
          <p:cNvSpPr>
            <a:spLocks noChangeArrowheads="1"/>
          </p:cNvSpPr>
          <p:nvPr/>
        </p:nvSpPr>
        <p:spPr bwMode="auto">
          <a:xfrm>
            <a:off x="104775" y="5524500"/>
            <a:ext cx="8870950" cy="110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itchFamily="2" charset="2"/>
              <a:buChar char="n"/>
              <a:defRPr sz="2800">
                <a:solidFill>
                  <a:schemeClr val="tx1"/>
                </a:solidFill>
                <a:latin typeface="Arial" charset="0"/>
              </a:defRPr>
            </a:lvl1pPr>
            <a:lvl2pPr marL="742950" indent="-285750" eaLnBrk="0" hangingPunct="0">
              <a:spcBef>
                <a:spcPct val="20000"/>
              </a:spcBef>
              <a:buClr>
                <a:schemeClr val="accent2"/>
              </a:buClr>
              <a:buSzPct val="80000"/>
              <a:buFont typeface="Wingdings" pitchFamily="2" charset="2"/>
              <a:buChar char="n"/>
              <a:defRPr sz="2400">
                <a:solidFill>
                  <a:schemeClr val="tx1"/>
                </a:solidFill>
                <a:latin typeface="Arial" charset="0"/>
              </a:defRPr>
            </a:lvl2pPr>
            <a:lvl3pPr marL="1143000" indent="-228600" eaLnBrk="0" hangingPunct="0">
              <a:spcBef>
                <a:spcPct val="20000"/>
              </a:spcBef>
              <a:buClr>
                <a:schemeClr val="bg2"/>
              </a:buClr>
              <a:buSzPct val="65000"/>
              <a:buFont typeface="Wingdings" pitchFamily="2" charset="2"/>
              <a:buChar char="n"/>
              <a:defRPr sz="2000">
                <a:solidFill>
                  <a:schemeClr val="tx1"/>
                </a:solidFill>
                <a:latin typeface="Arial"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Arial" charset="0"/>
              </a:defRPr>
            </a:lvl4pPr>
            <a:lvl5pPr marL="2057400" indent="-228600" eaLnBrk="0" hangingPunct="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eaLnBrk="1" hangingPunct="1"/>
            <a:r>
              <a:rPr lang="en-US" altLang="en-US" sz="2000" dirty="0" smtClean="0"/>
              <a:t>Many seniors are working on senior design projects.</a:t>
            </a:r>
          </a:p>
          <a:p>
            <a:pPr eaLnBrk="1" hangingPunct="1"/>
            <a:r>
              <a:rPr lang="en-US" altLang="en-US" sz="2000" dirty="0" smtClean="0"/>
              <a:t>Shifting resources away from CA Plugin project to other efforts.</a:t>
            </a:r>
            <a:endParaRPr lang="en-US" altLang="en-US" sz="2000" dirty="0"/>
          </a:p>
          <a:p>
            <a:pPr eaLnBrk="1" hangingPunct="1"/>
            <a:endParaRPr lang="en-US" altLang="en-US" sz="2000" dirty="0"/>
          </a:p>
        </p:txBody>
      </p:sp>
    </p:spTree>
    <p:custDataLst>
      <p:tags r:id="rId1"/>
    </p:custDataLst>
  </p:cSld>
  <p:clrMapOvr>
    <a:masterClrMapping/>
  </p:clrMapOvr>
  <p:transition advTm="5828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1267" name="Rectangle 2"/>
          <p:cNvSpPr>
            <a:spLocks noGrp="1" noChangeArrowheads="1"/>
          </p:cNvSpPr>
          <p:nvPr>
            <p:ph type="title"/>
          </p:nvPr>
        </p:nvSpPr>
        <p:spPr>
          <a:xfrm>
            <a:off x="1268413" y="87313"/>
            <a:ext cx="7875587" cy="762000"/>
          </a:xfrm>
        </p:spPr>
        <p:txBody>
          <a:bodyPr/>
          <a:lstStyle/>
          <a:p>
            <a:r>
              <a:rPr lang="en-US" sz="2800" dirty="0"/>
              <a:t>241 – Gaussian Random Number Generator</a:t>
            </a:r>
          </a:p>
        </p:txBody>
      </p:sp>
      <p:sp>
        <p:nvSpPr>
          <p:cNvPr id="7" name="Rectangle 3"/>
          <p:cNvSpPr>
            <a:spLocks noChangeArrowheads="1"/>
          </p:cNvSpPr>
          <p:nvPr/>
        </p:nvSpPr>
        <p:spPr bwMode="auto">
          <a:xfrm>
            <a:off x="271463" y="1173163"/>
            <a:ext cx="8721725"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bg2"/>
              </a:buClr>
              <a:buSzPct val="75000"/>
              <a:buFont typeface="Wingdings" pitchFamily="2" charset="2"/>
              <a:buChar char="n"/>
              <a:defRPr/>
            </a:pPr>
            <a:r>
              <a:rPr lang="en-US" sz="2000" dirty="0">
                <a:latin typeface="Arial" charset="0"/>
              </a:rPr>
              <a:t>Development Champion: </a:t>
            </a:r>
            <a:r>
              <a:rPr lang="en-US" sz="2000" dirty="0" smtClean="0">
                <a:latin typeface="Arial" charset="0"/>
              </a:rPr>
              <a:t>Henry Qin</a:t>
            </a:r>
            <a:endParaRPr lang="en-US" sz="2000" dirty="0">
              <a:latin typeface="Arial" charset="0"/>
            </a:endParaRPr>
          </a:p>
          <a:p>
            <a:pPr marL="342900" indent="-342900">
              <a:spcBef>
                <a:spcPct val="20000"/>
              </a:spcBef>
              <a:buClr>
                <a:schemeClr val="bg2"/>
              </a:buClr>
              <a:buSzPct val="75000"/>
              <a:buFont typeface="Wingdings" pitchFamily="2" charset="2"/>
              <a:buChar char="n"/>
              <a:defRPr/>
            </a:pPr>
            <a:endParaRPr lang="en-US" sz="2000" dirty="0">
              <a:latin typeface="Arial" charset="0"/>
            </a:endParaRPr>
          </a:p>
          <a:p>
            <a:pPr>
              <a:defRPr/>
            </a:pPr>
            <a:r>
              <a:rPr lang="en-US" b="1" dirty="0"/>
              <a:t>Content</a:t>
            </a:r>
            <a:endParaRPr lang="en-US" dirty="0"/>
          </a:p>
          <a:p>
            <a:r>
              <a:rPr lang="en-US" dirty="0"/>
              <a:t>As an SQA engineer, I would like a class that can create a random number or vector which is sampled from a Gaussian distribution so that I can use it to run Monte Carlo simulations and to numerically test several classes.</a:t>
            </a:r>
          </a:p>
          <a:p>
            <a:pPr>
              <a:defRPr/>
            </a:pPr>
            <a:r>
              <a:rPr lang="en-US" dirty="0"/>
              <a:t> </a:t>
            </a:r>
          </a:p>
          <a:p>
            <a:pPr>
              <a:defRPr/>
            </a:pPr>
            <a:r>
              <a:rPr lang="en-US" b="1" dirty="0"/>
              <a:t>Definition of Done</a:t>
            </a:r>
            <a:endParaRPr lang="en-US" dirty="0"/>
          </a:p>
          <a:p>
            <a:r>
              <a:rPr lang="en-US" dirty="0"/>
              <a:t>[X ] Review the definition of a 1D Gaussian/normal distribution.</a:t>
            </a:r>
          </a:p>
          <a:p>
            <a:r>
              <a:rPr lang="en-US" dirty="0"/>
              <a:t>[X ] Research if this functionality exists within the </a:t>
            </a:r>
            <a:r>
              <a:rPr lang="en-US" dirty="0" err="1"/>
              <a:t>.Net</a:t>
            </a:r>
            <a:r>
              <a:rPr lang="en-US" dirty="0"/>
              <a:t> 3.5 framework.</a:t>
            </a:r>
          </a:p>
          <a:p>
            <a:r>
              <a:rPr lang="en-US" dirty="0"/>
              <a:t>[X] If this functionality does not exist, create a random number generator which generates a random number sampled from a Gaussian distribution. </a:t>
            </a:r>
          </a:p>
          <a:p>
            <a:r>
              <a:rPr lang="en-US" dirty="0"/>
              <a:t>[X] Create unit tests for this class.  Ensure that all unit tests pass.</a:t>
            </a:r>
          </a:p>
          <a:p>
            <a:r>
              <a:rPr lang="en-US" dirty="0"/>
              <a:t>[X] Add ability to sample from a 2D Gaussian distribution with a specified mean and covariance matrix.</a:t>
            </a:r>
          </a:p>
          <a:p>
            <a:r>
              <a:rPr lang="en-US" dirty="0"/>
              <a:t>[X] Add tests cases for 2D Gaussian distributions</a:t>
            </a:r>
          </a:p>
          <a:p>
            <a:r>
              <a:rPr lang="en-US" dirty="0"/>
              <a:t>[X] Integrate this into the UW solution</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DD48CEBB-C4DA-48FE-B69C-35859B2FED30}" type="slidenum">
              <a:rPr lang="en-US" smtClean="0"/>
              <a:pPr>
                <a:defRPr/>
              </a:pPr>
              <a:t>5</a:t>
            </a:fld>
            <a:endParaRPr lang="en-US"/>
          </a:p>
        </p:txBody>
      </p:sp>
    </p:spTree>
    <p:custDataLst>
      <p:tags r:id="rId1"/>
    </p:custDataLst>
  </p:cSld>
  <p:clrMapOvr>
    <a:masterClrMapping/>
  </p:clrMapOvr>
  <p:transition advTm="58286"/>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8"/>
          <p:cNvSpPr>
            <a:spLocks noGrp="1"/>
          </p:cNvSpPr>
          <p:nvPr>
            <p:ph type="dt" sz="quarter" idx="12"/>
          </p:nvPr>
        </p:nvSpPr>
        <p:spPr/>
        <p:txBody>
          <a:bodyPr/>
          <a:lstStyle/>
          <a:p>
            <a:pPr>
              <a:defRPr/>
            </a:pPr>
            <a:fld id="{A4C9F336-5653-40AF-8934-12A3CC268039}" type="datetime1">
              <a:rPr lang="en-US" smtClean="0"/>
              <a:pPr>
                <a:defRPr/>
              </a:pPr>
              <a:t>5/1/2014</a:t>
            </a:fld>
            <a:endParaRPr lang="en-US" dirty="0"/>
          </a:p>
        </p:txBody>
      </p:sp>
      <p:sp>
        <p:nvSpPr>
          <p:cNvPr id="6147" name="Rectangle 2"/>
          <p:cNvSpPr>
            <a:spLocks noGrp="1" noChangeArrowheads="1"/>
          </p:cNvSpPr>
          <p:nvPr>
            <p:ph type="title" sz="quarter"/>
          </p:nvPr>
        </p:nvSpPr>
        <p:spPr/>
        <p:txBody>
          <a:bodyPr/>
          <a:lstStyle/>
          <a:p>
            <a:pPr eaLnBrk="1" hangingPunct="1"/>
            <a:r>
              <a:rPr lang="en-US" dirty="0" smtClean="0"/>
              <a:t>Purpose</a:t>
            </a:r>
          </a:p>
        </p:txBody>
      </p:sp>
      <p:sp>
        <p:nvSpPr>
          <p:cNvPr id="21" name="Slide Number Placeholder 20"/>
          <p:cNvSpPr>
            <a:spLocks noGrp="1"/>
          </p:cNvSpPr>
          <p:nvPr>
            <p:ph type="sldNum" sz="quarter" idx="11"/>
          </p:nvPr>
        </p:nvSpPr>
        <p:spPr/>
        <p:txBody>
          <a:bodyPr/>
          <a:lstStyle/>
          <a:p>
            <a:pPr>
              <a:defRPr/>
            </a:pPr>
            <a:fld id="{BBAD8003-4C9C-4D8E-A0A1-AF4908494FAD}" type="slidenum">
              <a:rPr lang="en-US" smtClean="0"/>
              <a:pPr>
                <a:defRPr/>
              </a:pPr>
              <a:t>6</a:t>
            </a:fld>
            <a:endParaRPr lang="en-US"/>
          </a:p>
        </p:txBody>
      </p:sp>
      <p:sp>
        <p:nvSpPr>
          <p:cNvPr id="23" name="Footer Placeholder 22"/>
          <p:cNvSpPr>
            <a:spLocks noGrp="1"/>
          </p:cNvSpPr>
          <p:nvPr>
            <p:ph type="ftr" sz="quarter" idx="10"/>
          </p:nvPr>
        </p:nvSpPr>
        <p:spPr/>
        <p:txBody>
          <a:bodyPr/>
          <a:lstStyle/>
          <a:p>
            <a:pPr>
              <a:defRPr/>
            </a:pPr>
            <a:r>
              <a:rPr lang="en-US"/>
              <a:t>University of Washington</a:t>
            </a:r>
          </a:p>
        </p:txBody>
      </p:sp>
      <p:sp>
        <p:nvSpPr>
          <p:cNvPr id="8" name="Rectangle 3"/>
          <p:cNvSpPr>
            <a:spLocks noChangeArrowheads="1"/>
          </p:cNvSpPr>
          <p:nvPr/>
        </p:nvSpPr>
        <p:spPr bwMode="auto">
          <a:xfrm>
            <a:off x="351269" y="1524806"/>
            <a:ext cx="5973331" cy="2429266"/>
          </a:xfrm>
          <a:prstGeom prst="rect">
            <a:avLst/>
          </a:prstGeom>
          <a:noFill/>
          <a:ln w="9525">
            <a:noFill/>
            <a:miter lim="800000"/>
            <a:headEnd/>
            <a:tailEnd/>
          </a:ln>
        </p:spPr>
        <p:txBody>
          <a:bodyPr/>
          <a:lstStyle/>
          <a:p>
            <a:pPr marL="342900" indent="-342900" eaLnBrk="1" hangingPunct="1">
              <a:spcBef>
                <a:spcPct val="20000"/>
              </a:spcBef>
              <a:buSzPct val="75000"/>
              <a:buFont typeface="Wingdings" panose="05000000000000000000" pitchFamily="2" charset="2"/>
              <a:buChar char="§"/>
            </a:pPr>
            <a:r>
              <a:rPr lang="en-US" sz="2000" dirty="0" smtClean="0">
                <a:latin typeface="Arial" charset="0"/>
              </a:rPr>
              <a:t>Many of our prediction capabilities are based on Gaussian Distributions</a:t>
            </a:r>
          </a:p>
          <a:p>
            <a:pPr marL="342900" indent="-342900" eaLnBrk="1" hangingPunct="1">
              <a:spcBef>
                <a:spcPct val="20000"/>
              </a:spcBef>
              <a:buSzPct val="75000"/>
              <a:buFont typeface="Wingdings" panose="05000000000000000000" pitchFamily="2" charset="2"/>
              <a:buChar char="§"/>
            </a:pPr>
            <a:r>
              <a:rPr lang="en-US" sz="2000" dirty="0" smtClean="0">
                <a:latin typeface="Arial" charset="0"/>
              </a:rPr>
              <a:t>Create a Generator that will generate random samples from a Gaussian distribution</a:t>
            </a:r>
          </a:p>
          <a:p>
            <a:pPr marL="800100" lvl="1" indent="-342900">
              <a:spcBef>
                <a:spcPct val="20000"/>
              </a:spcBef>
              <a:buSzPct val="75000"/>
              <a:buFont typeface="Wingdings" panose="05000000000000000000" pitchFamily="2" charset="2"/>
              <a:buChar char="§"/>
            </a:pPr>
            <a:r>
              <a:rPr lang="en-US" sz="2000" dirty="0" smtClean="0">
                <a:latin typeface="Arial" charset="0"/>
              </a:rPr>
              <a:t>1D Distribution</a:t>
            </a:r>
          </a:p>
          <a:p>
            <a:pPr marL="800100" lvl="1" indent="-342900">
              <a:spcBef>
                <a:spcPct val="20000"/>
              </a:spcBef>
              <a:buSzPct val="75000"/>
              <a:buFont typeface="Wingdings" panose="05000000000000000000" pitchFamily="2" charset="2"/>
              <a:buChar char="§"/>
            </a:pPr>
            <a:r>
              <a:rPr lang="en-US" sz="2000" dirty="0" smtClean="0">
                <a:latin typeface="Arial" charset="0"/>
              </a:rPr>
              <a:t>Extend to 2D</a:t>
            </a:r>
          </a:p>
          <a:p>
            <a:pPr marL="342900" indent="-342900" eaLnBrk="1" hangingPunct="1">
              <a:spcBef>
                <a:spcPct val="20000"/>
              </a:spcBef>
              <a:buSzPct val="75000"/>
              <a:buFont typeface="Wingdings" panose="05000000000000000000" pitchFamily="2" charset="2"/>
              <a:buChar char="§"/>
            </a:pPr>
            <a:r>
              <a:rPr lang="en-US" sz="2000" dirty="0" smtClean="0">
                <a:latin typeface="Arial" charset="0"/>
              </a:rPr>
              <a:t>Run Monte Carlo simulation  </a:t>
            </a:r>
          </a:p>
          <a:p>
            <a:pPr marL="342900" indent="-342900" eaLnBrk="1" hangingPunct="1">
              <a:spcBef>
                <a:spcPct val="20000"/>
              </a:spcBef>
              <a:buSzPct val="75000"/>
              <a:buFont typeface="Wingdings" panose="05000000000000000000" pitchFamily="2" charset="2"/>
              <a:buChar char="§"/>
            </a:pPr>
            <a:endParaRPr lang="en-US" sz="2000" dirty="0" smtClean="0">
              <a:latin typeface="Arial" charset="0"/>
            </a:endParaRPr>
          </a:p>
        </p:txBody>
      </p:sp>
      <p:pic>
        <p:nvPicPr>
          <p:cNvPr id="10" name="Picture 30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31409" y="4141916"/>
            <a:ext cx="3733800" cy="1767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27"/>
          <p:cNvGrpSpPr/>
          <p:nvPr/>
        </p:nvGrpSpPr>
        <p:grpSpPr>
          <a:xfrm>
            <a:off x="579165" y="4177747"/>
            <a:ext cx="3898900" cy="2137569"/>
            <a:chOff x="22434550" y="20812125"/>
            <a:chExt cx="5956300" cy="3208338"/>
          </a:xfrm>
        </p:grpSpPr>
        <p:sp>
          <p:nvSpPr>
            <p:cNvPr id="29" name="Oval 28"/>
            <p:cNvSpPr/>
            <p:nvPr/>
          </p:nvSpPr>
          <p:spPr>
            <a:xfrm>
              <a:off x="25330150" y="20978813"/>
              <a:ext cx="2514600" cy="25146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0" name="Group 29"/>
            <p:cNvGrpSpPr/>
            <p:nvPr/>
          </p:nvGrpSpPr>
          <p:grpSpPr>
            <a:xfrm>
              <a:off x="22434550" y="20812125"/>
              <a:ext cx="5956300" cy="3208338"/>
              <a:chOff x="22434550" y="20812125"/>
              <a:chExt cx="5956300" cy="3208338"/>
            </a:xfrm>
          </p:grpSpPr>
          <p:cxnSp>
            <p:nvCxnSpPr>
              <p:cNvPr id="31" name="Straight Arrow Connector 30"/>
              <p:cNvCxnSpPr/>
              <p:nvPr/>
            </p:nvCxnSpPr>
            <p:spPr>
              <a:xfrm flipV="1">
                <a:off x="22694900" y="22236113"/>
                <a:ext cx="3892550" cy="160337"/>
              </a:xfrm>
              <a:prstGeom prst="straightConnector1">
                <a:avLst/>
              </a:prstGeom>
              <a:noFill/>
              <a:ln>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32" name="Picture 31" descr="D:\lum\research\WTC\documentation\pictures\seascan.bm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34550" y="22045613"/>
                <a:ext cx="520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p:nvPr/>
            </p:nvSpPr>
            <p:spPr>
              <a:xfrm>
                <a:off x="23044150" y="22256750"/>
                <a:ext cx="266700" cy="228600"/>
              </a:xfrm>
              <a:prstGeom prst="ellipse">
                <a:avLst/>
              </a:prstGeom>
              <a:solidFill>
                <a:srgbClr val="C3BF9D">
                  <a:alpha val="50196"/>
                </a:srgbClr>
              </a:solidFill>
              <a:ln>
                <a:solidFill>
                  <a:srgbClr val="C3BF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23653750" y="22198013"/>
                <a:ext cx="533400" cy="266700"/>
              </a:xfrm>
              <a:prstGeom prst="ellipse">
                <a:avLst/>
              </a:prstGeom>
              <a:solidFill>
                <a:srgbClr val="C3BF9D">
                  <a:alpha val="50196"/>
                </a:srgbClr>
              </a:solidFill>
              <a:ln>
                <a:solidFill>
                  <a:srgbClr val="C3BF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24491950" y="22045613"/>
                <a:ext cx="990600" cy="419100"/>
              </a:xfrm>
              <a:prstGeom prst="ellipse">
                <a:avLst/>
              </a:prstGeom>
              <a:solidFill>
                <a:srgbClr val="C3BF9D">
                  <a:alpha val="50196"/>
                </a:srgbClr>
              </a:solidFill>
              <a:ln>
                <a:solidFill>
                  <a:srgbClr val="C3BF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rot="18520388">
                <a:off x="25060276" y="21191537"/>
                <a:ext cx="1257300" cy="498475"/>
              </a:xfrm>
              <a:prstGeom prst="ellipse">
                <a:avLst/>
              </a:prstGeom>
              <a:solidFill>
                <a:srgbClr val="C3BF9D">
                  <a:alpha val="50196"/>
                </a:srgbClr>
              </a:solidFill>
              <a:ln>
                <a:solidFill>
                  <a:srgbClr val="C3BF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rot="2440706">
                <a:off x="26349325" y="21116925"/>
                <a:ext cx="2041525" cy="606425"/>
              </a:xfrm>
              <a:prstGeom prst="ellipse">
                <a:avLst/>
              </a:prstGeom>
              <a:solidFill>
                <a:srgbClr val="C3BF9D">
                  <a:alpha val="50196"/>
                </a:srgbClr>
              </a:solidFill>
              <a:ln>
                <a:solidFill>
                  <a:srgbClr val="C3BF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rot="18065624">
                <a:off x="26450925" y="22375813"/>
                <a:ext cx="2519363" cy="769937"/>
              </a:xfrm>
              <a:prstGeom prst="ellipse">
                <a:avLst/>
              </a:prstGeom>
              <a:solidFill>
                <a:srgbClr val="C3BF9D">
                  <a:alpha val="50196"/>
                </a:srgbClr>
              </a:solidFill>
              <a:ln>
                <a:solidFill>
                  <a:srgbClr val="C3BF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9" name="Straight Arrow Connector 38"/>
              <p:cNvCxnSpPr>
                <a:stCxn id="29" idx="3"/>
              </p:cNvCxnSpPr>
              <p:nvPr/>
            </p:nvCxnSpPr>
            <p:spPr>
              <a:xfrm flipH="1" flipV="1">
                <a:off x="25558750" y="22960013"/>
                <a:ext cx="139700" cy="165100"/>
              </a:xfrm>
              <a:prstGeom prst="straightConnector1">
                <a:avLst/>
              </a:prstGeom>
              <a:noFill/>
              <a:ln>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Arrow Connector 39"/>
              <p:cNvCxnSpPr/>
              <p:nvPr/>
            </p:nvCxnSpPr>
            <p:spPr>
              <a:xfrm flipV="1">
                <a:off x="26155650" y="20978813"/>
                <a:ext cx="241300" cy="82550"/>
              </a:xfrm>
              <a:prstGeom prst="straightConnector1">
                <a:avLst/>
              </a:prstGeom>
              <a:noFill/>
              <a:ln>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Arrow Connector 40"/>
              <p:cNvCxnSpPr/>
              <p:nvPr/>
            </p:nvCxnSpPr>
            <p:spPr>
              <a:xfrm>
                <a:off x="27843163" y="22198013"/>
                <a:ext cx="1587" cy="198437"/>
              </a:xfrm>
              <a:prstGeom prst="straightConnector1">
                <a:avLst/>
              </a:prstGeom>
              <a:noFill/>
              <a:ln>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pic>
        <p:nvPicPr>
          <p:cNvPr id="42" name="Picture 30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3078" y="1371600"/>
            <a:ext cx="244536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968256844"/>
      </p:ext>
    </p:extLst>
  </p:cSld>
  <p:clrMapOvr>
    <a:masterClrMapping/>
  </p:clrMapOvr>
  <p:transition advTm="4658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down)">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circle(in)">
                                      <p:cBhvr>
                                        <p:cTn id="23" dur="2000"/>
                                        <p:tgtEl>
                                          <p:spTgt spid="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wipe(down)">
                                      <p:cBhvr>
                                        <p:cTn id="28" dur="500"/>
                                        <p:tgtEl>
                                          <p:spTgt spid="8">
                                            <p:txEl>
                                              <p:pRg st="2" end="2"/>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Effect transition="in" filter="wipe(down)">
                                      <p:cBhvr>
                                        <p:cTn id="31" dur="500"/>
                                        <p:tgtEl>
                                          <p:spTgt spid="8">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4" end="4"/>
                                            </p:txEl>
                                          </p:spTgt>
                                        </p:tgtEl>
                                        <p:attrNameLst>
                                          <p:attrName>style.visibility</p:attrName>
                                        </p:attrNameLst>
                                      </p:cBhvr>
                                      <p:to>
                                        <p:strVal val="visible"/>
                                      </p:to>
                                    </p:set>
                                    <p:animEffect transition="in" filter="fade">
                                      <p:cBhvr>
                                        <p:cTn id="36"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8"/>
          <p:cNvSpPr>
            <a:spLocks noGrp="1"/>
          </p:cNvSpPr>
          <p:nvPr>
            <p:ph type="dt" sz="quarter" idx="12"/>
          </p:nvPr>
        </p:nvSpPr>
        <p:spPr/>
        <p:txBody>
          <a:bodyPr/>
          <a:lstStyle/>
          <a:p>
            <a:pPr>
              <a:defRPr/>
            </a:pPr>
            <a:fld id="{07255C3B-D779-4BF1-92D7-F14DC5BE9711}" type="datetime1">
              <a:rPr lang="en-US" smtClean="0"/>
              <a:pPr>
                <a:defRPr/>
              </a:pPr>
              <a:t>5/1/2014</a:t>
            </a:fld>
            <a:endParaRPr lang="en-US" dirty="0"/>
          </a:p>
        </p:txBody>
      </p:sp>
      <p:sp>
        <p:nvSpPr>
          <p:cNvPr id="6147" name="Rectangle 2"/>
          <p:cNvSpPr>
            <a:spLocks noGrp="1" noChangeArrowheads="1"/>
          </p:cNvSpPr>
          <p:nvPr>
            <p:ph type="title" sz="quarter"/>
          </p:nvPr>
        </p:nvSpPr>
        <p:spPr/>
        <p:txBody>
          <a:bodyPr/>
          <a:lstStyle/>
          <a:p>
            <a:pPr eaLnBrk="1" hangingPunct="1"/>
            <a:r>
              <a:rPr lang="en-US" dirty="0" smtClean="0">
                <a:latin typeface="+mn-lt"/>
              </a:rPr>
              <a:t>1D Distribution </a:t>
            </a:r>
            <a:r>
              <a:rPr lang="en-US" dirty="0" smtClean="0">
                <a:latin typeface="+mn-lt"/>
              </a:rPr>
              <a:t>Example</a:t>
            </a:r>
          </a:p>
        </p:txBody>
      </p:sp>
      <p:sp>
        <p:nvSpPr>
          <p:cNvPr id="21" name="Slide Number Placeholder 20"/>
          <p:cNvSpPr>
            <a:spLocks noGrp="1"/>
          </p:cNvSpPr>
          <p:nvPr>
            <p:ph type="sldNum" sz="quarter" idx="11"/>
          </p:nvPr>
        </p:nvSpPr>
        <p:spPr/>
        <p:txBody>
          <a:bodyPr/>
          <a:lstStyle/>
          <a:p>
            <a:pPr>
              <a:defRPr/>
            </a:pPr>
            <a:fld id="{BBAD8003-4C9C-4D8E-A0A1-AF4908494FAD}" type="slidenum">
              <a:rPr lang="en-US" smtClean="0"/>
              <a:pPr>
                <a:defRPr/>
              </a:pPr>
              <a:t>7</a:t>
            </a:fld>
            <a:endParaRPr lang="en-US"/>
          </a:p>
        </p:txBody>
      </p:sp>
      <p:sp>
        <p:nvSpPr>
          <p:cNvPr id="23" name="Footer Placeholder 22"/>
          <p:cNvSpPr>
            <a:spLocks noGrp="1"/>
          </p:cNvSpPr>
          <p:nvPr>
            <p:ph type="ftr" sz="quarter" idx="10"/>
          </p:nvPr>
        </p:nvSpPr>
        <p:spPr/>
        <p:txBody>
          <a:bodyPr/>
          <a:lstStyle/>
          <a:p>
            <a:pPr>
              <a:defRPr/>
            </a:pPr>
            <a:r>
              <a:rPr lang="en-US"/>
              <a:t>University of Washington</a:t>
            </a:r>
          </a:p>
        </p:txBody>
      </p:sp>
      <p:sp>
        <p:nvSpPr>
          <p:cNvPr id="9" name="Rectangle 3"/>
          <p:cNvSpPr>
            <a:spLocks noChangeArrowheads="1"/>
          </p:cNvSpPr>
          <p:nvPr/>
        </p:nvSpPr>
        <p:spPr bwMode="auto">
          <a:xfrm>
            <a:off x="4708093" y="2101169"/>
            <a:ext cx="4075257" cy="3499529"/>
          </a:xfrm>
          <a:prstGeom prst="rect">
            <a:avLst/>
          </a:prstGeom>
          <a:noFill/>
          <a:ln w="9525">
            <a:noFill/>
            <a:miter lim="800000"/>
            <a:headEnd/>
            <a:tailEnd/>
          </a:ln>
        </p:spPr>
        <p:txBody>
          <a:bodyPr/>
          <a:lstStyle/>
          <a:p>
            <a:pPr marL="342900" indent="-342900" eaLnBrk="1" hangingPunct="1">
              <a:spcBef>
                <a:spcPct val="20000"/>
              </a:spcBef>
              <a:buClr>
                <a:schemeClr val="bg2"/>
              </a:buClr>
              <a:buSzPct val="75000"/>
              <a:buFont typeface="Wingdings" pitchFamily="2" charset="2"/>
              <a:buChar char="n"/>
            </a:pPr>
            <a:endParaRPr lang="en-US" sz="2000" dirty="0" smtClean="0">
              <a:latin typeface="Arial" charset="0"/>
            </a:endParaRPr>
          </a:p>
        </p:txBody>
      </p:sp>
      <p:pic>
        <p:nvPicPr>
          <p:cNvPr id="1026" name="Picture 2" descr="C:\Users\Henry\Desktop\pho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667000"/>
            <a:ext cx="7174398" cy="3498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9600" y="1295400"/>
            <a:ext cx="77724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latin typeface="+mn-lt"/>
              </a:rPr>
              <a:t>1D Distribution</a:t>
            </a:r>
            <a:endParaRPr lang="en-US" sz="2000" dirty="0">
              <a:latin typeface="+mn-lt"/>
            </a:endParaRPr>
          </a:p>
          <a:p>
            <a:pPr marL="742950" lvl="1" indent="-285750">
              <a:buFont typeface="Arial" panose="020B0604020202020204" pitchFamily="34" charset="0"/>
              <a:buChar char="•"/>
            </a:pPr>
            <a:r>
              <a:rPr lang="en-US" sz="2000" dirty="0" smtClean="0">
                <a:latin typeface="+mn-lt"/>
              </a:rPr>
              <a:t>100,000 samples</a:t>
            </a:r>
          </a:p>
          <a:p>
            <a:pPr marL="742950" lvl="1" indent="-285750">
              <a:buFont typeface="Arial" panose="020B0604020202020204" pitchFamily="34" charset="0"/>
              <a:buChar char="•"/>
            </a:pPr>
            <a:r>
              <a:rPr lang="en-US" sz="2000" dirty="0" smtClean="0">
                <a:latin typeface="+mn-lt"/>
              </a:rPr>
              <a:t>Mean of zero</a:t>
            </a:r>
          </a:p>
          <a:p>
            <a:pPr marL="742950" lvl="1" indent="-285750">
              <a:buFont typeface="Arial" panose="020B0604020202020204" pitchFamily="34" charset="0"/>
              <a:buChar char="•"/>
            </a:pPr>
            <a:r>
              <a:rPr lang="en-US" sz="2000" dirty="0" smtClean="0">
                <a:latin typeface="+mn-lt"/>
              </a:rPr>
              <a:t>Standard Deviation of 30</a:t>
            </a:r>
            <a:endParaRPr lang="en-US" sz="2000" dirty="0">
              <a:latin typeface="+mn-lt"/>
            </a:endParaRPr>
          </a:p>
        </p:txBody>
      </p:sp>
    </p:spTree>
    <p:custDataLst>
      <p:tags r:id="rId1"/>
    </p:custDataLst>
    <p:extLst>
      <p:ext uri="{BB962C8B-B14F-4D97-AF65-F5344CB8AC3E}">
        <p14:creationId xmlns:p14="http://schemas.microsoft.com/office/powerpoint/2010/main" val="1725174748"/>
      </p:ext>
    </p:extLst>
  </p:cSld>
  <p:clrMapOvr>
    <a:masterClrMapping/>
  </p:clrMapOvr>
  <p:transition advTm="4658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circle(in)">
                                      <p:cBhvr>
                                        <p:cTn id="2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8"/>
          <p:cNvSpPr>
            <a:spLocks noGrp="1"/>
          </p:cNvSpPr>
          <p:nvPr>
            <p:ph type="dt" sz="quarter" idx="12"/>
          </p:nvPr>
        </p:nvSpPr>
        <p:spPr/>
        <p:txBody>
          <a:bodyPr/>
          <a:lstStyle/>
          <a:p>
            <a:pPr>
              <a:defRPr/>
            </a:pPr>
            <a:fld id="{A4C9F336-5653-40AF-8934-12A3CC268039}" type="datetime1">
              <a:rPr lang="en-US" smtClean="0"/>
              <a:pPr>
                <a:defRPr/>
              </a:pPr>
              <a:t>5/1/2014</a:t>
            </a:fld>
            <a:endParaRPr lang="en-US" dirty="0"/>
          </a:p>
        </p:txBody>
      </p:sp>
      <p:sp>
        <p:nvSpPr>
          <p:cNvPr id="6147" name="Rectangle 2"/>
          <p:cNvSpPr>
            <a:spLocks noGrp="1" noChangeArrowheads="1"/>
          </p:cNvSpPr>
          <p:nvPr>
            <p:ph type="title" sz="quarter"/>
          </p:nvPr>
        </p:nvSpPr>
        <p:spPr/>
        <p:txBody>
          <a:bodyPr/>
          <a:lstStyle/>
          <a:p>
            <a:pPr eaLnBrk="1" hangingPunct="1"/>
            <a:r>
              <a:rPr lang="en-US" dirty="0" smtClean="0"/>
              <a:t>2D Distribution Example	</a:t>
            </a:r>
          </a:p>
        </p:txBody>
      </p:sp>
      <p:sp>
        <p:nvSpPr>
          <p:cNvPr id="21" name="Slide Number Placeholder 20"/>
          <p:cNvSpPr>
            <a:spLocks noGrp="1"/>
          </p:cNvSpPr>
          <p:nvPr>
            <p:ph type="sldNum" sz="quarter" idx="11"/>
          </p:nvPr>
        </p:nvSpPr>
        <p:spPr/>
        <p:txBody>
          <a:bodyPr/>
          <a:lstStyle/>
          <a:p>
            <a:pPr>
              <a:defRPr/>
            </a:pPr>
            <a:fld id="{BBAD8003-4C9C-4D8E-A0A1-AF4908494FAD}" type="slidenum">
              <a:rPr lang="en-US" smtClean="0"/>
              <a:pPr>
                <a:defRPr/>
              </a:pPr>
              <a:t>8</a:t>
            </a:fld>
            <a:endParaRPr lang="en-US"/>
          </a:p>
        </p:txBody>
      </p:sp>
      <p:sp>
        <p:nvSpPr>
          <p:cNvPr id="23" name="Footer Placeholder 22"/>
          <p:cNvSpPr>
            <a:spLocks noGrp="1"/>
          </p:cNvSpPr>
          <p:nvPr>
            <p:ph type="ftr" sz="quarter" idx="10"/>
          </p:nvPr>
        </p:nvSpPr>
        <p:spPr/>
        <p:txBody>
          <a:bodyPr/>
          <a:lstStyle/>
          <a:p>
            <a:pPr>
              <a:defRPr/>
            </a:pPr>
            <a:r>
              <a:rPr lang="en-US"/>
              <a:t>University of Washington</a:t>
            </a:r>
          </a:p>
        </p:txBody>
      </p:sp>
      <mc:AlternateContent xmlns:mc="http://schemas.openxmlformats.org/markup-compatibility/2006" xmlns:a14="http://schemas.microsoft.com/office/drawing/2010/main">
        <mc:Choice Requires="a14">
          <p:sp>
            <p:nvSpPr>
              <p:cNvPr id="8" name="Rectangle 3"/>
              <p:cNvSpPr>
                <a:spLocks noChangeArrowheads="1"/>
              </p:cNvSpPr>
              <p:nvPr/>
            </p:nvSpPr>
            <p:spPr bwMode="auto">
              <a:xfrm>
                <a:off x="351270" y="1447800"/>
                <a:ext cx="4906530" cy="2429266"/>
              </a:xfrm>
              <a:prstGeom prst="rect">
                <a:avLst/>
              </a:prstGeom>
              <a:noFill/>
              <a:ln w="9525">
                <a:noFill/>
                <a:miter lim="800000"/>
                <a:headEnd/>
                <a:tailEnd/>
              </a:ln>
            </p:spPr>
            <p:txBody>
              <a:bodyPr/>
              <a:lstStyle/>
              <a:p>
                <a:pPr marL="342900" indent="-342900" eaLnBrk="1" hangingPunct="1">
                  <a:spcBef>
                    <a:spcPct val="20000"/>
                  </a:spcBef>
                  <a:buSzPct val="75000"/>
                  <a:buFont typeface="Wingdings" panose="05000000000000000000" pitchFamily="2" charset="2"/>
                  <a:buChar char="§"/>
                </a:pPr>
                <a:r>
                  <a:rPr lang="en-US" sz="2000" dirty="0" smtClean="0">
                    <a:latin typeface="Arial" charset="0"/>
                  </a:rPr>
                  <a:t>2D Distribution</a:t>
                </a:r>
              </a:p>
              <a:p>
                <a:pPr marL="800100" lvl="1" indent="-342900">
                  <a:spcBef>
                    <a:spcPct val="20000"/>
                  </a:spcBef>
                  <a:buSzPct val="75000"/>
                  <a:buFont typeface="Wingdings" panose="05000000000000000000" pitchFamily="2" charset="2"/>
                  <a:buChar char="§"/>
                </a:pPr>
                <a:r>
                  <a:rPr lang="en-US" sz="2000" dirty="0" smtClean="0">
                    <a:latin typeface="Arial" charset="0"/>
                  </a:rPr>
                  <a:t>100,000 samples</a:t>
                </a:r>
              </a:p>
              <a:p>
                <a:pPr marL="800100" lvl="1" indent="-342900">
                  <a:spcBef>
                    <a:spcPct val="20000"/>
                  </a:spcBef>
                  <a:buSzPct val="75000"/>
                  <a:buFont typeface="Wingdings" panose="05000000000000000000" pitchFamily="2" charset="2"/>
                  <a:buChar char="§"/>
                </a:pPr>
                <a:r>
                  <a:rPr lang="en-US" sz="2000" dirty="0" smtClean="0">
                    <a:latin typeface="Arial" charset="0"/>
                  </a:rPr>
                  <a:t>Mean of </a:t>
                </a:r>
                <a14:m>
                  <m:oMath xmlns:m="http://schemas.openxmlformats.org/officeDocument/2006/math">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r>
                                <m:rPr>
                                  <m:brk m:alnAt="7"/>
                                </m:rPr>
                                <a:rPr lang="en-US" sz="2000" b="0" i="1" smtClean="0">
                                  <a:latin typeface="Cambria Math"/>
                                </a:rPr>
                                <m:t>0</m:t>
                              </m:r>
                            </m:e>
                          </m:mr>
                          <m:mr>
                            <m:e>
                              <m:r>
                                <a:rPr lang="en-US" sz="2000" b="0" i="1" smtClean="0">
                                  <a:latin typeface="Cambria Math"/>
                                </a:rPr>
                                <m:t>0</m:t>
                              </m:r>
                            </m:e>
                          </m:mr>
                        </m:m>
                      </m:e>
                    </m:d>
                  </m:oMath>
                </a14:m>
                <a:endParaRPr lang="en-US" sz="2000" dirty="0" smtClean="0">
                  <a:latin typeface="Arial" charset="0"/>
                </a:endParaRPr>
              </a:p>
              <a:p>
                <a:pPr marL="800100" lvl="1" indent="-342900">
                  <a:spcBef>
                    <a:spcPct val="20000"/>
                  </a:spcBef>
                  <a:buSzPct val="75000"/>
                  <a:buFont typeface="Wingdings" panose="05000000000000000000" pitchFamily="2" charset="2"/>
                  <a:buChar char="§"/>
                </a:pPr>
                <a:r>
                  <a:rPr lang="en-US" sz="2000" dirty="0" smtClean="0">
                    <a:latin typeface="Arial" charset="0"/>
                  </a:rPr>
                  <a:t>Covariance of </a:t>
                </a:r>
                <a14:m>
                  <m:oMath xmlns:m="http://schemas.openxmlformats.org/officeDocument/2006/math">
                    <m:d>
                      <m:dPr>
                        <m:begChr m:val="["/>
                        <m:endChr m:val="]"/>
                        <m:ctrlPr>
                          <a:rPr lang="en-US" sz="2000" i="1" smtClean="0">
                            <a:latin typeface="Cambria Math"/>
                          </a:rPr>
                        </m:ctrlPr>
                      </m:dPr>
                      <m:e>
                        <m:m>
                          <m:mPr>
                            <m:mcs>
                              <m:mc>
                                <m:mcPr>
                                  <m:count m:val="2"/>
                                  <m:mcJc m:val="center"/>
                                </m:mcPr>
                              </m:mc>
                            </m:mcs>
                            <m:ctrlPr>
                              <a:rPr lang="en-US" sz="2000" i="1" smtClean="0">
                                <a:latin typeface="Cambria Math"/>
                              </a:rPr>
                            </m:ctrlPr>
                          </m:mPr>
                          <m:mr>
                            <m:e>
                              <m:r>
                                <m:rPr>
                                  <m:brk m:alnAt="7"/>
                                </m:rPr>
                                <a:rPr lang="en-US" sz="2000" i="1">
                                  <a:latin typeface="Cambria Math"/>
                                </a:rPr>
                                <m:t>2</m:t>
                              </m:r>
                              <m:r>
                                <a:rPr lang="en-US" sz="2000" i="1" smtClean="0">
                                  <a:latin typeface="Cambria Math"/>
                                </a:rPr>
                                <m:t>.18768</m:t>
                              </m:r>
                            </m:e>
                            <m:e>
                              <m:r>
                                <a:rPr lang="en-US" sz="2000" i="1">
                                  <a:latin typeface="Cambria Math"/>
                                </a:rPr>
                                <m:t>2.01087</m:t>
                              </m:r>
                            </m:e>
                          </m:mr>
                          <m:mr>
                            <m:e>
                              <m:r>
                                <a:rPr lang="en-US" sz="2000" i="1">
                                  <a:latin typeface="Cambria Math"/>
                                </a:rPr>
                                <m:t>2.01087</m:t>
                              </m:r>
                            </m:e>
                            <m:e>
                              <m:r>
                                <a:rPr lang="en-US" sz="2000" i="1">
                                  <a:latin typeface="Cambria Math"/>
                                </a:rPr>
                                <m:t>5.56232</m:t>
                              </m:r>
                            </m:e>
                          </m:mr>
                        </m:m>
                      </m:e>
                    </m:d>
                  </m:oMath>
                </a14:m>
                <a:endParaRPr lang="en-US" sz="2000" dirty="0" smtClean="0">
                  <a:latin typeface="Arial" charset="0"/>
                </a:endParaRPr>
              </a:p>
              <a:p>
                <a:pPr marL="1257300" lvl="2" indent="-342900">
                  <a:spcBef>
                    <a:spcPct val="20000"/>
                  </a:spcBef>
                  <a:buSzPct val="75000"/>
                  <a:buFont typeface="Wingdings" panose="05000000000000000000" pitchFamily="2" charset="2"/>
                  <a:buChar char="§"/>
                </a:pPr>
                <a14:m>
                  <m:oMath xmlns:m="http://schemas.openxmlformats.org/officeDocument/2006/math">
                    <m:r>
                      <a:rPr lang="en-US" sz="2000" b="0" i="1" smtClean="0">
                        <a:latin typeface="Cambria Math"/>
                      </a:rPr>
                      <m:t>65</m:t>
                    </m:r>
                    <m:r>
                      <a:rPr lang="en-US" sz="2000" b="0" i="1" smtClean="0">
                        <a:latin typeface="Cambria Math"/>
                        <a:ea typeface="Cambria Math"/>
                      </a:rPr>
                      <m:t>° </m:t>
                    </m:r>
                  </m:oMath>
                </a14:m>
                <a:r>
                  <a:rPr lang="en-US" sz="2000" dirty="0" smtClean="0">
                    <a:latin typeface="Arial" charset="0"/>
                  </a:rPr>
                  <a:t>rotation from the positive x-axis</a:t>
                </a:r>
              </a:p>
            </p:txBody>
          </p:sp>
        </mc:Choice>
        <mc:Fallback xmlns="">
          <p:sp>
            <p:nvSpPr>
              <p:cNvPr id="8" name="Rectangle 3"/>
              <p:cNvSpPr>
                <a:spLocks noRot="1" noChangeAspect="1" noMove="1" noResize="1" noEditPoints="1" noAdjustHandles="1" noChangeArrowheads="1" noChangeShapeType="1" noTextEdit="1"/>
              </p:cNvSpPr>
              <p:nvPr/>
            </p:nvSpPr>
            <p:spPr bwMode="auto">
              <a:xfrm>
                <a:off x="351270" y="1447800"/>
                <a:ext cx="4906530" cy="2429266"/>
              </a:xfrm>
              <a:prstGeom prst="rect">
                <a:avLst/>
              </a:prstGeom>
              <a:blipFill rotWithShape="1">
                <a:blip r:embed="rId4"/>
                <a:stretch>
                  <a:fillRect l="-373" t="-1005" b="-13819"/>
                </a:stretch>
              </a:blipFill>
              <a:ln w="9525">
                <a:noFill/>
                <a:miter lim="800000"/>
                <a:headEnd/>
                <a:tailEnd/>
              </a:ln>
            </p:spPr>
            <p:txBody>
              <a:bodyPr/>
              <a:lstStyle/>
              <a:p>
                <a:r>
                  <a:rPr lang="en-US">
                    <a:noFill/>
                  </a:rPr>
                  <a:t> </a:t>
                </a:r>
              </a:p>
            </p:txBody>
          </p:sp>
        </mc:Fallback>
      </mc:AlternateContent>
      <p:grpSp>
        <p:nvGrpSpPr>
          <p:cNvPr id="14" name="Group 13"/>
          <p:cNvGrpSpPr/>
          <p:nvPr/>
        </p:nvGrpSpPr>
        <p:grpSpPr>
          <a:xfrm>
            <a:off x="5257800" y="2286000"/>
            <a:ext cx="3810000" cy="3872948"/>
            <a:chOff x="5690773" y="2971800"/>
            <a:chExt cx="3443288" cy="3333051"/>
          </a:xfrm>
        </p:grpSpPr>
        <p:pic>
          <p:nvPicPr>
            <p:cNvPr id="2050" name="Picture 2" descr="C:\Users\Henry\Desktop\Captur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0773" y="2971800"/>
              <a:ext cx="3443288" cy="3333051"/>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rot="1491973">
              <a:off x="6904024" y="3555728"/>
              <a:ext cx="1016786" cy="2165194"/>
            </a:xfrm>
            <a:prstGeom prst="ellipse">
              <a:avLst/>
            </a:prstGeom>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grpSp>
    </p:spTree>
    <p:custDataLst>
      <p:tags r:id="rId1"/>
    </p:custDataLst>
    <p:extLst>
      <p:ext uri="{BB962C8B-B14F-4D97-AF65-F5344CB8AC3E}">
        <p14:creationId xmlns:p14="http://schemas.microsoft.com/office/powerpoint/2010/main" val="2979561795"/>
      </p:ext>
    </p:extLst>
  </p:cSld>
  <p:clrMapOvr>
    <a:masterClrMapping/>
  </p:clrMapOvr>
  <p:transition advTm="4658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3" dur="500"/>
                                        <p:tgtEl>
                                          <p:spTgt spid="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randombar(horizontal)">
                                      <p:cBhvr>
                                        <p:cTn id="28" dur="500"/>
                                        <p:tgtEl>
                                          <p:spTgt spid="8">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2"/>
          </p:nvPr>
        </p:nvSpPr>
        <p:spPr/>
        <p:txBody>
          <a:bodyPr/>
          <a:lstStyle/>
          <a:p>
            <a:pPr>
              <a:defRPr/>
            </a:pPr>
            <a:r>
              <a:rPr lang="en-US"/>
              <a:t>March 7, 2014</a:t>
            </a:r>
            <a:endParaRPr lang="en-US" dirty="0"/>
          </a:p>
        </p:txBody>
      </p:sp>
      <p:sp>
        <p:nvSpPr>
          <p:cNvPr id="11267" name="Rectangle 2"/>
          <p:cNvSpPr>
            <a:spLocks noGrp="1" noChangeArrowheads="1"/>
          </p:cNvSpPr>
          <p:nvPr>
            <p:ph type="title"/>
          </p:nvPr>
        </p:nvSpPr>
        <p:spPr>
          <a:xfrm>
            <a:off x="1268413" y="87313"/>
            <a:ext cx="7875587" cy="762000"/>
          </a:xfrm>
        </p:spPr>
        <p:txBody>
          <a:bodyPr/>
          <a:lstStyle/>
          <a:p>
            <a:r>
              <a:rPr lang="en-US" sz="2800" dirty="0"/>
              <a:t>189 – Forward State Estimator Implementation (Orbit)</a:t>
            </a:r>
          </a:p>
        </p:txBody>
      </p:sp>
      <p:sp>
        <p:nvSpPr>
          <p:cNvPr id="7" name="Rectangle 3"/>
          <p:cNvSpPr>
            <a:spLocks noChangeArrowheads="1"/>
          </p:cNvSpPr>
          <p:nvPr/>
        </p:nvSpPr>
        <p:spPr bwMode="auto">
          <a:xfrm>
            <a:off x="271463" y="1173163"/>
            <a:ext cx="8721725"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bg2"/>
              </a:buClr>
              <a:buSzPct val="75000"/>
              <a:buFont typeface="Wingdings" pitchFamily="2" charset="2"/>
              <a:buChar char="n"/>
              <a:defRPr/>
            </a:pPr>
            <a:r>
              <a:rPr lang="en-US" sz="2000" dirty="0">
                <a:latin typeface="Arial" charset="0"/>
              </a:rPr>
              <a:t>Development Champion: </a:t>
            </a:r>
            <a:r>
              <a:rPr lang="en-US" sz="2000" dirty="0" smtClean="0">
                <a:latin typeface="Arial" charset="0"/>
              </a:rPr>
              <a:t>Kevin </a:t>
            </a:r>
            <a:r>
              <a:rPr lang="en-US" sz="2000" dirty="0" err="1" smtClean="0">
                <a:latin typeface="Arial" charset="0"/>
              </a:rPr>
              <a:t>Ueunten</a:t>
            </a:r>
            <a:endParaRPr lang="en-US" sz="2000" dirty="0">
              <a:latin typeface="Arial" charset="0"/>
            </a:endParaRPr>
          </a:p>
          <a:p>
            <a:pPr marL="342900" indent="-342900">
              <a:spcBef>
                <a:spcPct val="20000"/>
              </a:spcBef>
              <a:buClr>
                <a:schemeClr val="bg2"/>
              </a:buClr>
              <a:buSzPct val="75000"/>
              <a:buFont typeface="Wingdings" pitchFamily="2" charset="2"/>
              <a:buChar char="n"/>
              <a:defRPr/>
            </a:pPr>
            <a:endParaRPr lang="en-US" sz="2000" dirty="0">
              <a:latin typeface="Arial" charset="0"/>
            </a:endParaRPr>
          </a:p>
          <a:p>
            <a:pPr>
              <a:defRPr/>
            </a:pPr>
            <a:r>
              <a:rPr lang="en-US" sz="1600" b="1" dirty="0"/>
              <a:t>Content</a:t>
            </a:r>
            <a:endParaRPr lang="en-US" sz="1600" dirty="0"/>
          </a:p>
          <a:p>
            <a:r>
              <a:rPr lang="en-US" sz="1600" dirty="0"/>
              <a:t>As a software developer, I would like a software algorithm/entity to perform the forward state estimation of an aircraft engaged in an orbit so that I can use it within the plugin.</a:t>
            </a:r>
          </a:p>
          <a:p>
            <a:pPr>
              <a:defRPr/>
            </a:pPr>
            <a:r>
              <a:rPr lang="en-US" sz="1600" dirty="0"/>
              <a:t> </a:t>
            </a:r>
          </a:p>
          <a:p>
            <a:pPr>
              <a:defRPr/>
            </a:pPr>
            <a:r>
              <a:rPr lang="en-US" sz="1600" b="1" dirty="0"/>
              <a:t>Definition of Done</a:t>
            </a:r>
            <a:endParaRPr lang="en-US" sz="1600" dirty="0"/>
          </a:p>
          <a:p>
            <a:r>
              <a:rPr lang="en-US" sz="1600" dirty="0"/>
              <a:t>[X] Review a prototype/proof-of-concept algorithm in Matlab (see user story 027)</a:t>
            </a:r>
          </a:p>
          <a:p>
            <a:r>
              <a:rPr lang="en-US" sz="1600" dirty="0"/>
              <a:t>[X] Implement select features outlined in the Feature Level Design (user story 003 – Forward State Estimator Feature Level Design).  These should include</a:t>
            </a:r>
          </a:p>
          <a:p>
            <a:r>
              <a:rPr lang="en-US" sz="1600" dirty="0"/>
              <a:t>	[X] Ability to estimate the future state of the aircraft which is engaged in an orbit.</a:t>
            </a:r>
          </a:p>
          <a:p>
            <a:r>
              <a:rPr lang="en-US" sz="1600" dirty="0"/>
              <a:t>	[X] Address requirements 2.1.2</a:t>
            </a:r>
          </a:p>
          <a:p>
            <a:r>
              <a:rPr lang="en-US" sz="1600" dirty="0"/>
              <a:t>	[X] Address requirements 2.2.1</a:t>
            </a:r>
          </a:p>
          <a:p>
            <a:r>
              <a:rPr lang="en-US" sz="1600" dirty="0"/>
              <a:t>[X] Implement code in in UW.sln</a:t>
            </a:r>
          </a:p>
          <a:p>
            <a:r>
              <a:rPr lang="en-US" sz="1600" dirty="0" smtClean="0"/>
              <a:t>[X] </a:t>
            </a:r>
            <a:r>
              <a:rPr lang="en-US" sz="1600" dirty="0"/>
              <a:t>Design scenarios showing an aircraft in free flight and the estimator calculating the future state of the aircraft.  </a:t>
            </a:r>
          </a:p>
          <a:p>
            <a:r>
              <a:rPr lang="en-US" sz="1600" dirty="0" smtClean="0"/>
              <a:t>[X] </a:t>
            </a:r>
            <a:r>
              <a:rPr lang="en-US" sz="1600" dirty="0"/>
              <a:t>Create diagrams, pictures, or movies illustrating how this component works (these can be shown at a demo).</a:t>
            </a:r>
          </a:p>
          <a:p>
            <a:r>
              <a:rPr lang="en-US" sz="1600" dirty="0"/>
              <a:t>[X] Ensure that unit test for all public methods are written and pass (work with an SQA engineer to do this, you do not need to write these yourself)</a:t>
            </a:r>
          </a:p>
          <a:p>
            <a:r>
              <a:rPr lang="en-US" sz="1600" dirty="0"/>
              <a:t>[X] Document/comment all public interfaces.</a:t>
            </a:r>
          </a:p>
        </p:txBody>
      </p:sp>
      <p:sp>
        <p:nvSpPr>
          <p:cNvPr id="5" name="Footer Placeholder 3"/>
          <p:cNvSpPr>
            <a:spLocks noGrp="1"/>
          </p:cNvSpPr>
          <p:nvPr>
            <p:ph type="ftr" sz="quarter" idx="10"/>
          </p:nvPr>
        </p:nvSpPr>
        <p:spPr/>
        <p:txBody>
          <a:bodyPr/>
          <a:lstStyle/>
          <a:p>
            <a:pPr>
              <a:defRPr/>
            </a:pPr>
            <a:r>
              <a:rPr lang="en-US" smtClean="0"/>
              <a:t>University of Washington</a:t>
            </a:r>
            <a:endParaRPr lang="en-US"/>
          </a:p>
        </p:txBody>
      </p:sp>
      <p:sp>
        <p:nvSpPr>
          <p:cNvPr id="8" name="Slide Number Placeholder 4"/>
          <p:cNvSpPr>
            <a:spLocks noGrp="1"/>
          </p:cNvSpPr>
          <p:nvPr>
            <p:ph type="sldNum" sz="quarter" idx="11"/>
          </p:nvPr>
        </p:nvSpPr>
        <p:spPr/>
        <p:txBody>
          <a:bodyPr/>
          <a:lstStyle/>
          <a:p>
            <a:pPr>
              <a:defRPr/>
            </a:pPr>
            <a:fld id="{DD48CEBB-C4DA-48FE-B69C-35859B2FED30}" type="slidenum">
              <a:rPr lang="en-US" smtClean="0"/>
              <a:pPr>
                <a:defRPr/>
              </a:pPr>
              <a:t>9</a:t>
            </a:fld>
            <a:endParaRPr lang="en-US"/>
          </a:p>
        </p:txBody>
      </p:sp>
    </p:spTree>
    <p:custDataLst>
      <p:tags r:id="rId1"/>
    </p:custDataLst>
    <p:extLst>
      <p:ext uri="{BB962C8B-B14F-4D97-AF65-F5344CB8AC3E}">
        <p14:creationId xmlns:p14="http://schemas.microsoft.com/office/powerpoint/2010/main" val="2927939248"/>
      </p:ext>
    </p:extLst>
  </p:cSld>
  <p:clrMapOvr>
    <a:masterClrMapping/>
  </p:clrMapOvr>
  <p:transition advTm="58286"/>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ORDWRAP" val="0"/>
  <p:tag name="DEFAULTWIDTH" val="695"/>
  <p:tag name="DEFAULTHEIGHT" val="482"/>
</p:tagLst>
</file>

<file path=ppt/tags/tag10.xml><?xml version="1.0" encoding="utf-8"?>
<p:tagLst xmlns:a="http://schemas.openxmlformats.org/drawingml/2006/main" xmlns:r="http://schemas.openxmlformats.org/officeDocument/2006/relationships" xmlns:p="http://schemas.openxmlformats.org/presentationml/2006/main">
  <p:tag name="TIMING" val="|5.7|5.6|5.8|11|8.6|14.8"/>
</p:tagLst>
</file>

<file path=ppt/tags/tag11.xml><?xml version="1.0" encoding="utf-8"?>
<p:tagLst xmlns:a="http://schemas.openxmlformats.org/drawingml/2006/main" xmlns:r="http://schemas.openxmlformats.org/officeDocument/2006/relationships" xmlns:p="http://schemas.openxmlformats.org/presentationml/2006/main">
  <p:tag name="TIMING" val="|5.7|5.6|5.8|11|8.6|14.8"/>
</p:tagLst>
</file>

<file path=ppt/tags/tag12.xml><?xml version="1.0" encoding="utf-8"?>
<p:tagLst xmlns:a="http://schemas.openxmlformats.org/drawingml/2006/main" xmlns:r="http://schemas.openxmlformats.org/officeDocument/2006/relationships" xmlns:p="http://schemas.openxmlformats.org/presentationml/2006/main">
  <p:tag name="TIMING" val="|5.7|5.6|5.8|11|8.6|14.8"/>
</p:tagLst>
</file>

<file path=ppt/tags/tag13.xml><?xml version="1.0" encoding="utf-8"?>
<p:tagLst xmlns:a="http://schemas.openxmlformats.org/drawingml/2006/main" xmlns:r="http://schemas.openxmlformats.org/officeDocument/2006/relationships" xmlns:p="http://schemas.openxmlformats.org/presentationml/2006/main">
  <p:tag name="TIMING" val="|5.7|5.6|5.8|11|8.6|14.8"/>
</p:tagLst>
</file>

<file path=ppt/tags/tag14.xml><?xml version="1.0" encoding="utf-8"?>
<p:tagLst xmlns:a="http://schemas.openxmlformats.org/drawingml/2006/main" xmlns:r="http://schemas.openxmlformats.org/officeDocument/2006/relationships" xmlns:p="http://schemas.openxmlformats.org/presentationml/2006/main">
  <p:tag name="TIMING" val="|5.7|5.6|5.8|11|8.6|14.8"/>
</p:tagLst>
</file>

<file path=ppt/tags/tag15.xml><?xml version="1.0" encoding="utf-8"?>
<p:tagLst xmlns:a="http://schemas.openxmlformats.org/drawingml/2006/main" xmlns:r="http://schemas.openxmlformats.org/officeDocument/2006/relationships" xmlns:p="http://schemas.openxmlformats.org/presentationml/2006/main">
  <p:tag name="TIMING" val="|5.7|5.6|5.8|11|8.6|14.8"/>
</p:tagLst>
</file>

<file path=ppt/tags/tag16.xml><?xml version="1.0" encoding="utf-8"?>
<p:tagLst xmlns:a="http://schemas.openxmlformats.org/drawingml/2006/main" xmlns:r="http://schemas.openxmlformats.org/officeDocument/2006/relationships" xmlns:p="http://schemas.openxmlformats.org/presentationml/2006/main">
  <p:tag name="TIMING" val="|5.7|5.6|5.8|11|8.6|14.8"/>
</p:tagLst>
</file>

<file path=ppt/tags/tag17.xml><?xml version="1.0" encoding="utf-8"?>
<p:tagLst xmlns:a="http://schemas.openxmlformats.org/drawingml/2006/main" xmlns:r="http://schemas.openxmlformats.org/officeDocument/2006/relationships" xmlns:p="http://schemas.openxmlformats.org/presentationml/2006/main">
  <p:tag name="TIMING" val="|5.7|5.6|5.8|11|8.6|14.8"/>
</p:tagLst>
</file>

<file path=ppt/tags/tag18.xml><?xml version="1.0" encoding="utf-8"?>
<p:tagLst xmlns:a="http://schemas.openxmlformats.org/drawingml/2006/main" xmlns:r="http://schemas.openxmlformats.org/officeDocument/2006/relationships" xmlns:p="http://schemas.openxmlformats.org/presentationml/2006/main">
  <p:tag name="TIMING" val="|5.7|5.6|5.8|11|8.6|14.8"/>
</p:tagLst>
</file>

<file path=ppt/tags/tag19.xml><?xml version="1.0" encoding="utf-8"?>
<p:tagLst xmlns:a="http://schemas.openxmlformats.org/drawingml/2006/main" xmlns:r="http://schemas.openxmlformats.org/officeDocument/2006/relationships" xmlns:p="http://schemas.openxmlformats.org/presentationml/2006/main">
  <p:tag name="TIMING" val="|5.7|5.6|5.8|11|8.6|14.8"/>
</p:tagLst>
</file>

<file path=ppt/tags/tag2.xml><?xml version="1.0" encoding="utf-8"?>
<p:tagLst xmlns:a="http://schemas.openxmlformats.org/drawingml/2006/main" xmlns:r="http://schemas.openxmlformats.org/officeDocument/2006/relationships" xmlns:p="http://schemas.openxmlformats.org/presentationml/2006/main">
  <p:tag name="TIMING" val="|5.7|5.6|5.8|11|8.6|14.8"/>
</p:tagLst>
</file>

<file path=ppt/tags/tag20.xml><?xml version="1.0" encoding="utf-8"?>
<p:tagLst xmlns:a="http://schemas.openxmlformats.org/drawingml/2006/main" xmlns:r="http://schemas.openxmlformats.org/officeDocument/2006/relationships" xmlns:p="http://schemas.openxmlformats.org/presentationml/2006/main">
  <p:tag name="TIMING" val="|5.7|5.6|5.8|11|8.6|14.8"/>
</p:tagLst>
</file>

<file path=ppt/tags/tag21.xml><?xml version="1.0" encoding="utf-8"?>
<p:tagLst xmlns:a="http://schemas.openxmlformats.org/drawingml/2006/main" xmlns:r="http://schemas.openxmlformats.org/officeDocument/2006/relationships" xmlns:p="http://schemas.openxmlformats.org/presentationml/2006/main">
  <p:tag name="TIMING" val="|5.7|5.6|5.8|11|8.6|14.8"/>
</p:tagLst>
</file>

<file path=ppt/tags/tag22.xml><?xml version="1.0" encoding="utf-8"?>
<p:tagLst xmlns:a="http://schemas.openxmlformats.org/drawingml/2006/main" xmlns:r="http://schemas.openxmlformats.org/officeDocument/2006/relationships" xmlns:p="http://schemas.openxmlformats.org/presentationml/2006/main">
  <p:tag name="TIMING" val="|5.7|5.6|5.8|11|8.6|14.8"/>
</p:tagLst>
</file>

<file path=ppt/tags/tag23.xml><?xml version="1.0" encoding="utf-8"?>
<p:tagLst xmlns:a="http://schemas.openxmlformats.org/drawingml/2006/main" xmlns:r="http://schemas.openxmlformats.org/officeDocument/2006/relationships" xmlns:p="http://schemas.openxmlformats.org/presentationml/2006/main">
  <p:tag name="TIMING" val="|5.7|5.6|5.8|11|8.6|14.8"/>
</p:tagLst>
</file>

<file path=ppt/tags/tag24.xml><?xml version="1.0" encoding="utf-8"?>
<p:tagLst xmlns:a="http://schemas.openxmlformats.org/drawingml/2006/main" xmlns:r="http://schemas.openxmlformats.org/officeDocument/2006/relationships" xmlns:p="http://schemas.openxmlformats.org/presentationml/2006/main">
  <p:tag name="TIMING" val="|5.7|5.6|5.8|11|8.6|14.8"/>
</p:tagLst>
</file>

<file path=ppt/tags/tag25.xml><?xml version="1.0" encoding="utf-8"?>
<p:tagLst xmlns:a="http://schemas.openxmlformats.org/drawingml/2006/main" xmlns:r="http://schemas.openxmlformats.org/officeDocument/2006/relationships" xmlns:p="http://schemas.openxmlformats.org/presentationml/2006/main">
  <p:tag name="TIMING" val="|5.7|5.6|5.8|11|8.6|14.8"/>
</p:tagLst>
</file>

<file path=ppt/tags/tag26.xml><?xml version="1.0" encoding="utf-8"?>
<p:tagLst xmlns:a="http://schemas.openxmlformats.org/drawingml/2006/main" xmlns:r="http://schemas.openxmlformats.org/officeDocument/2006/relationships" xmlns:p="http://schemas.openxmlformats.org/presentationml/2006/main">
  <p:tag name="TIMING" val="|5.7|5.6|5.8|11|8.6|14.8"/>
</p:tagLst>
</file>

<file path=ppt/tags/tag27.xml><?xml version="1.0" encoding="utf-8"?>
<p:tagLst xmlns:a="http://schemas.openxmlformats.org/drawingml/2006/main" xmlns:r="http://schemas.openxmlformats.org/officeDocument/2006/relationships" xmlns:p="http://schemas.openxmlformats.org/presentationml/2006/main">
  <p:tag name="TIMING" val="|5.7|5.6|5.8|11|8.6|14.8"/>
</p:tagLst>
</file>

<file path=ppt/tags/tag28.xml><?xml version="1.0" encoding="utf-8"?>
<p:tagLst xmlns:a="http://schemas.openxmlformats.org/drawingml/2006/main" xmlns:r="http://schemas.openxmlformats.org/officeDocument/2006/relationships" xmlns:p="http://schemas.openxmlformats.org/presentationml/2006/main">
  <p:tag name="TIMING" val="|5.7|5.6|5.8|11|8.6|14.8"/>
</p:tagLst>
</file>

<file path=ppt/tags/tag29.xml><?xml version="1.0" encoding="utf-8"?>
<p:tagLst xmlns:a="http://schemas.openxmlformats.org/drawingml/2006/main" xmlns:r="http://schemas.openxmlformats.org/officeDocument/2006/relationships" xmlns:p="http://schemas.openxmlformats.org/presentationml/2006/main">
  <p:tag name="TIMING" val="|5.7|5.6|5.8|11|8.6|14.8"/>
</p:tagLst>
</file>

<file path=ppt/tags/tag3.xml><?xml version="1.0" encoding="utf-8"?>
<p:tagLst xmlns:a="http://schemas.openxmlformats.org/drawingml/2006/main" xmlns:r="http://schemas.openxmlformats.org/officeDocument/2006/relationships" xmlns:p="http://schemas.openxmlformats.org/presentationml/2006/main">
  <p:tag name="TIMING" val="|5.7|5.6|5.8|11|8.6|14.8"/>
</p:tagLst>
</file>

<file path=ppt/tags/tag30.xml><?xml version="1.0" encoding="utf-8"?>
<p:tagLst xmlns:a="http://schemas.openxmlformats.org/drawingml/2006/main" xmlns:r="http://schemas.openxmlformats.org/officeDocument/2006/relationships" xmlns:p="http://schemas.openxmlformats.org/presentationml/2006/main">
  <p:tag name="TIMING" val="|5.7|5.6|5.8|11|8.6|14.8"/>
</p:tagLst>
</file>

<file path=ppt/tags/tag31.xml><?xml version="1.0" encoding="utf-8"?>
<p:tagLst xmlns:a="http://schemas.openxmlformats.org/drawingml/2006/main" xmlns:r="http://schemas.openxmlformats.org/officeDocument/2006/relationships" xmlns:p="http://schemas.openxmlformats.org/presentationml/2006/main">
  <p:tag name="TIMING" val="|5.7|5.6|5.8|11|8.6|14.8"/>
</p:tagLst>
</file>

<file path=ppt/tags/tag4.xml><?xml version="1.0" encoding="utf-8"?>
<p:tagLst xmlns:a="http://schemas.openxmlformats.org/drawingml/2006/main" xmlns:r="http://schemas.openxmlformats.org/officeDocument/2006/relationships" xmlns:p="http://schemas.openxmlformats.org/presentationml/2006/main">
  <p:tag name="TIMING" val="|5.7|5.6|5.8|11|8.6|14.8"/>
</p:tagLst>
</file>

<file path=ppt/tags/tag5.xml><?xml version="1.0" encoding="utf-8"?>
<p:tagLst xmlns:a="http://schemas.openxmlformats.org/drawingml/2006/main" xmlns:r="http://schemas.openxmlformats.org/officeDocument/2006/relationships" xmlns:p="http://schemas.openxmlformats.org/presentationml/2006/main">
  <p:tag name="TIMING" val="|5.7|5.6|5.8|11|8.6|14.8"/>
</p:tagLst>
</file>

<file path=ppt/tags/tag6.xml><?xml version="1.0" encoding="utf-8"?>
<p:tagLst xmlns:a="http://schemas.openxmlformats.org/drawingml/2006/main" xmlns:r="http://schemas.openxmlformats.org/officeDocument/2006/relationships" xmlns:p="http://schemas.openxmlformats.org/presentationml/2006/main">
  <p:tag name="TIMING" val="|13.7|4.2|4.9|8.1"/>
</p:tagLst>
</file>

<file path=ppt/tags/tag7.xml><?xml version="1.0" encoding="utf-8"?>
<p:tagLst xmlns:a="http://schemas.openxmlformats.org/drawingml/2006/main" xmlns:r="http://schemas.openxmlformats.org/officeDocument/2006/relationships" xmlns:p="http://schemas.openxmlformats.org/presentationml/2006/main">
  <p:tag name="TIMING" val="|13.7|4.2|4.9|8.1"/>
</p:tagLst>
</file>

<file path=ppt/tags/tag8.xml><?xml version="1.0" encoding="utf-8"?>
<p:tagLst xmlns:a="http://schemas.openxmlformats.org/drawingml/2006/main" xmlns:r="http://schemas.openxmlformats.org/officeDocument/2006/relationships" xmlns:p="http://schemas.openxmlformats.org/presentationml/2006/main">
  <p:tag name="TIMING" val="|13.7|4.2|4.9|8.1"/>
</p:tagLst>
</file>

<file path=ppt/tags/tag9.xml><?xml version="1.0" encoding="utf-8"?>
<p:tagLst xmlns:a="http://schemas.openxmlformats.org/drawingml/2006/main" xmlns:r="http://schemas.openxmlformats.org/officeDocument/2006/relationships" xmlns:p="http://schemas.openxmlformats.org/presentationml/2006/main">
  <p:tag name="TIMING" val="|5.7|5.6|5.8|11|8.6|14.8"/>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olidFill>
            <a:schemeClr val="tx1"/>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Garamond" pitchFamily="18" charset="0"/>
          </a:defRPr>
        </a:defPPr>
      </a:lstStyle>
    </a:spDef>
    <a:lnDef>
      <a:spPr bwMode="auto">
        <a:solidFill>
          <a:schemeClr val="accent1"/>
        </a:solidFill>
        <a:ln w="19050" cap="flat" cmpd="sng" algn="ctr">
          <a:solidFill>
            <a:schemeClr val="tx1"/>
          </a:solidFill>
          <a:prstDash val="solid"/>
          <a:round/>
          <a:headEnd type="none" w="med" len="med"/>
          <a:tailEnd type="none" w="med" len="med"/>
        </a:ln>
        <a:effectLst/>
      </a:spPr>
      <a:body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66187</TotalTime>
  <Words>1491</Words>
  <Application>Microsoft Office PowerPoint</Application>
  <PresentationFormat>On-screen Show (4:3)</PresentationFormat>
  <Paragraphs>403</Paragraphs>
  <Slides>31</Slides>
  <Notes>31</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Garamond</vt:lpstr>
      <vt:lpstr>Wingdings</vt:lpstr>
      <vt:lpstr>Cambria Math</vt:lpstr>
      <vt:lpstr>Times New Roman</vt:lpstr>
      <vt:lpstr>Calibri</vt:lpstr>
      <vt:lpstr>Pixel</vt:lpstr>
      <vt:lpstr>A Collision Warning System for the Insitu Common Open-mission Management Command and Control (ICOMC2) System  External Demo  Sprint 1405</vt:lpstr>
      <vt:lpstr>Team Introduction</vt:lpstr>
      <vt:lpstr>User Story Overview</vt:lpstr>
      <vt:lpstr>User Story Progression</vt:lpstr>
      <vt:lpstr>241 – Gaussian Random Number Generator</vt:lpstr>
      <vt:lpstr>Purpose</vt:lpstr>
      <vt:lpstr>1D Distribution Example</vt:lpstr>
      <vt:lpstr>2D Distribution Example </vt:lpstr>
      <vt:lpstr>189 – Forward State Estimator Implementation (Orbit)</vt:lpstr>
      <vt:lpstr>Overview</vt:lpstr>
      <vt:lpstr>Forward State Estimator</vt:lpstr>
      <vt:lpstr>FSE Orbit</vt:lpstr>
      <vt:lpstr>FSE Orbit (Cont.)</vt:lpstr>
      <vt:lpstr>FSE Orbit Example 1</vt:lpstr>
      <vt:lpstr>FSE Orbit Example 1 (cont.)</vt:lpstr>
      <vt:lpstr>FSE Orbit Example 2</vt:lpstr>
      <vt:lpstr>FSE Orbit Example 2 (cont.)</vt:lpstr>
      <vt:lpstr>Future work</vt:lpstr>
      <vt:lpstr>253 – 3D Volume Restricted Airspaces Implementation (Method 1)</vt:lpstr>
      <vt:lpstr>3D Restricted Airspaces</vt:lpstr>
      <vt:lpstr>Overall Scenario</vt:lpstr>
      <vt:lpstr>Conflict Types</vt:lpstr>
      <vt:lpstr>Type 2 Conflicts</vt:lpstr>
      <vt:lpstr>Type 2 Conflicts</vt:lpstr>
      <vt:lpstr>Type 2 Conflicts</vt:lpstr>
      <vt:lpstr>Type 1 Conflicts</vt:lpstr>
      <vt:lpstr>Conflict Types</vt:lpstr>
      <vt:lpstr>Worse Case Conflicts</vt:lpstr>
      <vt:lpstr>261 – JCATI Symposium Trip Logistics 216 – JCATI Symposium Research Poster 1 217 – JCATI Symposium Research Poster 2 </vt:lpstr>
      <vt:lpstr>Not Demoable Accepted User Stories</vt:lpstr>
      <vt:lpstr>Next Steps (Sprint 1406 Plans)</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lum</dc:creator>
  <cp:lastModifiedBy>Henry</cp:lastModifiedBy>
  <cp:revision>4258</cp:revision>
  <dcterms:created xsi:type="dcterms:W3CDTF">1601-01-01T00:00:00Z</dcterms:created>
  <dcterms:modified xsi:type="dcterms:W3CDTF">2014-05-02T06:28:18Z</dcterms:modified>
</cp:coreProperties>
</file>